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korshak\Desktop\&#1055;&#1088;&#1077;&#1079;&#1077;&#1085;&#1090;&#1072;&#1094;&#1080;&#1103;_&#1075;&#1083;&#1086;&#1073;&#1072;&#1083;&#1080;&#1079;&#1072;&#1094;&#1080;&#1103;\Intel_topolog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416824973242795E-2"/>
          <c:y val="5.8789764100285184E-2"/>
          <c:w val="0.90719650511879313"/>
          <c:h val="0.8454934405436436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8.3333333333333766E-3"/>
                  <c:y val="-3.240740740740775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500 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666666666676E-2"/>
                  <c:y val="-3.703703703703733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350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766E-3"/>
                  <c:y val="-3.240740740740775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250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072E-2"/>
                  <c:y val="-3.240740740740775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180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222222222222292E-2"/>
                  <c:y val="-3.703776611256966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130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666619375280869E-2"/>
                  <c:y val="-3.703740157480356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90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639710576718448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65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417417417417532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45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591997821795458E-2"/>
                  <c:y val="-4.166703120443299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32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586011810653599E-3"/>
                  <c:y val="-4.629670777321038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itchFamily="34" charset="0"/>
                        <a:cs typeface="Arial" pitchFamily="34" charset="0"/>
                      </a:rPr>
                      <a:t>22</a:t>
                    </a:r>
                    <a:r>
                      <a:rPr lang="ru-RU" sz="1100" b="1">
                        <a:latin typeface="Arial" pitchFamily="34" charset="0"/>
                        <a:cs typeface="Arial" pitchFamily="34" charset="0"/>
                      </a:rPr>
                      <a:t> нм</a:t>
                    </a:r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Лист1!$D$8:$M$8</c:f>
              <c:numCache>
                <c:formatCode>General</c:formatCode>
                <c:ptCount val="10"/>
                <c:pt idx="0">
                  <c:v>1993</c:v>
                </c:pt>
                <c:pt idx="1">
                  <c:v>1995</c:v>
                </c:pt>
                <c:pt idx="2">
                  <c:v>1997</c:v>
                </c:pt>
                <c:pt idx="3">
                  <c:v>1999</c:v>
                </c:pt>
                <c:pt idx="4">
                  <c:v>2001</c:v>
                </c:pt>
                <c:pt idx="5">
                  <c:v>2003</c:v>
                </c:pt>
                <c:pt idx="6">
                  <c:v>2005</c:v>
                </c:pt>
                <c:pt idx="7">
                  <c:v>2007</c:v>
                </c:pt>
                <c:pt idx="8">
                  <c:v>2009</c:v>
                </c:pt>
                <c:pt idx="9">
                  <c:v>2011</c:v>
                </c:pt>
              </c:numCache>
            </c:numRef>
          </c:xVal>
          <c:yVal>
            <c:numRef>
              <c:f>Лист1!$D$9:$M$9</c:f>
              <c:numCache>
                <c:formatCode>General</c:formatCode>
                <c:ptCount val="10"/>
                <c:pt idx="0">
                  <c:v>500</c:v>
                </c:pt>
                <c:pt idx="1">
                  <c:v>350</c:v>
                </c:pt>
                <c:pt idx="2">
                  <c:v>250</c:v>
                </c:pt>
                <c:pt idx="3">
                  <c:v>180</c:v>
                </c:pt>
                <c:pt idx="4">
                  <c:v>130</c:v>
                </c:pt>
                <c:pt idx="5">
                  <c:v>90</c:v>
                </c:pt>
                <c:pt idx="6">
                  <c:v>65</c:v>
                </c:pt>
                <c:pt idx="7">
                  <c:v>45</c:v>
                </c:pt>
                <c:pt idx="8">
                  <c:v>32</c:v>
                </c:pt>
                <c:pt idx="9">
                  <c:v>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00224"/>
        <c:axId val="127393792"/>
      </c:scatterChart>
      <c:valAx>
        <c:axId val="43900224"/>
        <c:scaling>
          <c:orientation val="minMax"/>
          <c:max val="2011"/>
          <c:min val="1993"/>
        </c:scaling>
        <c:delete val="0"/>
        <c:axPos val="b"/>
        <c:numFmt formatCode="General" sourceLinked="1"/>
        <c:majorTickMark val="out"/>
        <c:minorTickMark val="none"/>
        <c:tickLblPos val="nextTo"/>
        <c:crossAx val="127393792"/>
        <c:crosses val="autoZero"/>
        <c:crossBetween val="midCat"/>
        <c:majorUnit val="2"/>
      </c:valAx>
      <c:valAx>
        <c:axId val="12739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9002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229DA-BDFC-43F4-96A5-4F61C2649896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10A2-188F-4522-B996-D562AC66C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24FE-FFED-4381-A309-F5B04EEFDC41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C399-4D93-4860-A3EB-109FDF1E547C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49A5-2B75-4FAA-9CB2-8991B5C36B8A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0094-8CFC-4F00-A3E6-1790CBD1BEB8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3A4D-10A8-4702-8AF6-AF82F5E8B2D2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EC83-BEC7-4A73-BD49-C2C1ED86D9A4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A32A-315F-4378-B5F0-A6F1BAB5B106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E16D-3DC5-49F5-9F28-FBBEA8433B63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50CA-8F6C-44B2-976D-75343894BB5B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EE40-DA62-447C-A8BB-B11C3E2088DF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A75-CE61-4DAB-BA15-147E640370D0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ED82-0114-44B1-A3F7-43F0A35007C1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9703-8BB9-40DF-9C93-6FEE8CECB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СОИ\14ЛОГОТИПЫ, БЛАНКИ, БРЕНДБУК\Лого\logo_m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26" y="4725144"/>
            <a:ext cx="4089136" cy="1779531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808"/>
            <a:ext cx="9144000" cy="20907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696A6C"/>
                </a:solidFill>
                <a:latin typeface="Arial" pitchFamily="34" charset="0"/>
                <a:cs typeface="Arial" pitchFamily="34" charset="0"/>
              </a:rPr>
              <a:t>НАНОЭЛЕКТРОНИКА</a:t>
            </a:r>
            <a:br>
              <a:rPr lang="ru-RU" sz="4800" b="1" dirty="0" smtClean="0">
                <a:solidFill>
                  <a:srgbClr val="696A6C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696A6C"/>
                </a:solidFill>
                <a:latin typeface="Arial" pitchFamily="34" charset="0"/>
                <a:cs typeface="Arial" pitchFamily="34" charset="0"/>
              </a:rPr>
              <a:t>ТЕХНОЛОГИИ БУДУЩЕГО</a:t>
            </a:r>
            <a:endParaRPr lang="ru-RU" sz="4800" b="1" dirty="0">
              <a:solidFill>
                <a:srgbClr val="696A6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Микроэлектроника </a:t>
            </a:r>
            <a:b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– искусство управления электронами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8" y="1412776"/>
            <a:ext cx="6084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/>
              <a:t>Микроэлектроника – самая наукоемкая отрасль: затраты на </a:t>
            </a:r>
            <a:r>
              <a:rPr lang="en-US" sz="2400" dirty="0" smtClean="0"/>
              <a:t>R&amp;D </a:t>
            </a:r>
            <a:r>
              <a:rPr lang="ru-RU" sz="2400" dirty="0" smtClean="0"/>
              <a:t>составляют</a:t>
            </a:r>
            <a:r>
              <a:rPr lang="en-US" sz="2400" dirty="0" smtClean="0"/>
              <a:t> ~$</a:t>
            </a:r>
            <a:r>
              <a:rPr lang="ru-RU" sz="2400" dirty="0" smtClean="0"/>
              <a:t>50млрд.</a:t>
            </a:r>
            <a:r>
              <a:rPr lang="en-US" sz="2400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/>
              <a:t>Микроэлектроника объединяет науку и производство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~</a:t>
            </a:r>
            <a:r>
              <a:rPr lang="ru-RU" sz="2400" dirty="0" smtClean="0"/>
              <a:t> 250 млрд. шт. микросхем производится ежегодно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/>
              <a:t>Микроэлектроника лежит в основе 90% всех инноваций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/>
              <a:t>25% всех систем приходится на микросхемы</a:t>
            </a:r>
            <a:endParaRPr lang="ru-RU" sz="2400" dirty="0"/>
          </a:p>
        </p:txBody>
      </p:sp>
      <p:pic>
        <p:nvPicPr>
          <p:cNvPr id="10" name="Picture 18" descr="http://www.hwp.ru/News/images/April.2009/Intel_waf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819" y="3564062"/>
            <a:ext cx="2680949" cy="216024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E:\Новая презентация\IMG_4863_jpg 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20" y="1556792"/>
            <a:ext cx="2682676" cy="17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Микроэлектроника </a:t>
            </a:r>
            <a:b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– самая быстроразвивающаяся отрасль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791439752"/>
              </p:ext>
            </p:extLst>
          </p:nvPr>
        </p:nvGraphicFramePr>
        <p:xfrm>
          <a:off x="4263201" y="1280995"/>
          <a:ext cx="4860032" cy="243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4395059" y="980728"/>
            <a:ext cx="471601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96A6C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96A6C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96A6C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96A6C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96A6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Уменьшение </a:t>
            </a:r>
            <a:r>
              <a:rPr lang="ru-RU" b="1" dirty="0" smtClean="0"/>
              <a:t>минимальных размеров </a:t>
            </a:r>
            <a:r>
              <a:rPr lang="ru-RU" b="1" dirty="0"/>
              <a:t>в два раз происходит каждые 4 года</a:t>
            </a:r>
          </a:p>
        </p:txBody>
      </p:sp>
      <p:pic>
        <p:nvPicPr>
          <p:cNvPr id="34" name="Picture 6" descr="http://dl.maximumpc.com/galleries/x86/x86_Time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2160"/>
            <a:ext cx="4184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korshak\Desktop\ПРЕЗА НОВОСИБИРСК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62933"/>
            <a:ext cx="4320253" cy="29457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4046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/>
              <a:t>Основная идея микроэлектроники: минимум места + максимум элементов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Ни одна другая отрасль не развивается такими темпами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Современный транзистор в 10 миллионов раз дешевле, чем транзистор образца 1968 г. Если бы цены на автомобили упали столь же значительно, сегодня новый автомобиль стоил бы менее 1 цента</a:t>
            </a:r>
          </a:p>
        </p:txBody>
      </p:sp>
    </p:spTree>
    <p:extLst>
      <p:ext uri="{BB962C8B-B14F-4D97-AF65-F5344CB8AC3E}">
        <p14:creationId xmlns:p14="http://schemas.microsoft.com/office/powerpoint/2010/main" val="3881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Микроэлектроника вокруг нас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9" descr="http://www.new-eng.ru/img/userimg/vi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8817"/>
            <a:ext cx="1405656" cy="104668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4" descr="C:\Documents and Settings\mganykin\Рабочий стол\0_7322_d288b2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772593"/>
            <a:ext cx="1262315" cy="115212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Picture 3" descr="C:\Documents and Settings\mganykin\Рабочий стол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601"/>
            <a:ext cx="1281202" cy="103570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2" descr="C:\Documents and Settings\mganykin\Рабочий стол\iCAPUA5G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140745"/>
            <a:ext cx="1428750" cy="9525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 l="64960" b="63399"/>
          <a:stretch>
            <a:fillRect/>
          </a:stretch>
        </p:blipFill>
        <p:spPr bwMode="auto">
          <a:xfrm>
            <a:off x="4355976" y="4364881"/>
            <a:ext cx="14779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5" name="Picture 31" descr="07011a"/>
          <p:cNvPicPr>
            <a:picLocks noChangeAspect="1" noChangeArrowheads="1"/>
          </p:cNvPicPr>
          <p:nvPr/>
        </p:nvPicPr>
        <p:blipFill>
          <a:blip r:embed="rId8" cstate="print"/>
          <a:srcRect l="12068" r="12070"/>
          <a:stretch>
            <a:fillRect/>
          </a:stretch>
        </p:blipFill>
        <p:spPr bwMode="auto">
          <a:xfrm>
            <a:off x="2627784" y="3788817"/>
            <a:ext cx="1426394" cy="140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33" descr="Acer-AT4220-LCD-TV"/>
          <p:cNvPicPr>
            <a:picLocks noChangeAspect="1" noChangeArrowheads="1"/>
          </p:cNvPicPr>
          <p:nvPr/>
        </p:nvPicPr>
        <p:blipFill>
          <a:blip r:embed="rId9" cstate="print"/>
          <a:srcRect l="6552" t="9599"/>
          <a:stretch>
            <a:fillRect/>
          </a:stretch>
        </p:blipFill>
        <p:spPr bwMode="auto">
          <a:xfrm>
            <a:off x="899592" y="3356769"/>
            <a:ext cx="16303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Овал 16"/>
          <p:cNvSpPr/>
          <p:nvPr/>
        </p:nvSpPr>
        <p:spPr bwMode="auto">
          <a:xfrm>
            <a:off x="1763713" y="1340768"/>
            <a:ext cx="5329237" cy="6477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МИКРОЭЛЕКТРОНИКА</a:t>
            </a:r>
            <a:endParaRPr lang="ru-RU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8" name="Прямая со стрелкой 17"/>
          <p:cNvCxnSpPr>
            <a:cxnSpLocks noChangeShapeType="1"/>
            <a:stCxn id="17" idx="4"/>
            <a:endCxn id="22" idx="0"/>
          </p:cNvCxnSpPr>
          <p:nvPr/>
        </p:nvCxnSpPr>
        <p:spPr bwMode="auto">
          <a:xfrm>
            <a:off x="4427538" y="1988468"/>
            <a:ext cx="101600" cy="1800225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Овал 18"/>
          <p:cNvSpPr/>
          <p:nvPr/>
        </p:nvSpPr>
        <p:spPr bwMode="auto">
          <a:xfrm>
            <a:off x="684213" y="2636168"/>
            <a:ext cx="2357437" cy="7143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Телекоммуникации 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2124075" y="3285456"/>
            <a:ext cx="1928813" cy="7143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Компьютерная техника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5003800" y="3212431"/>
            <a:ext cx="1714500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Системы безопасности и др. 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3708400" y="3788693"/>
            <a:ext cx="1643063" cy="7143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Транспорт</a:t>
            </a:r>
          </a:p>
        </p:txBody>
      </p:sp>
      <p:cxnSp>
        <p:nvCxnSpPr>
          <p:cNvPr id="23" name="Прямая со стрелкой 22"/>
          <p:cNvCxnSpPr>
            <a:cxnSpLocks noChangeShapeType="1"/>
            <a:stCxn id="17" idx="4"/>
            <a:endCxn id="20" idx="0"/>
          </p:cNvCxnSpPr>
          <p:nvPr/>
        </p:nvCxnSpPr>
        <p:spPr bwMode="auto">
          <a:xfrm flipH="1">
            <a:off x="3087688" y="1988468"/>
            <a:ext cx="1339850" cy="1296988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 стрелкой 23"/>
          <p:cNvCxnSpPr>
            <a:cxnSpLocks noChangeShapeType="1"/>
            <a:stCxn id="17" idx="4"/>
            <a:endCxn id="19" idx="0"/>
          </p:cNvCxnSpPr>
          <p:nvPr/>
        </p:nvCxnSpPr>
        <p:spPr bwMode="auto">
          <a:xfrm flipH="1">
            <a:off x="1862138" y="1988468"/>
            <a:ext cx="2565400" cy="647700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 стрелкой 24"/>
          <p:cNvCxnSpPr>
            <a:cxnSpLocks noChangeShapeType="1"/>
            <a:stCxn id="17" idx="4"/>
            <a:endCxn id="21" idx="0"/>
          </p:cNvCxnSpPr>
          <p:nvPr/>
        </p:nvCxnSpPr>
        <p:spPr bwMode="auto">
          <a:xfrm>
            <a:off x="4427538" y="1988468"/>
            <a:ext cx="1433512" cy="1223963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Овал 25"/>
          <p:cNvSpPr/>
          <p:nvPr/>
        </p:nvSpPr>
        <p:spPr bwMode="auto">
          <a:xfrm>
            <a:off x="6300788" y="2636168"/>
            <a:ext cx="2159000" cy="7461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Промышленность</a:t>
            </a:r>
          </a:p>
        </p:txBody>
      </p:sp>
      <p:cxnSp>
        <p:nvCxnSpPr>
          <p:cNvPr id="27" name="Прямая со стрелкой 57"/>
          <p:cNvCxnSpPr>
            <a:cxnSpLocks noChangeShapeType="1"/>
            <a:stCxn id="17" idx="4"/>
            <a:endCxn id="26" idx="1"/>
          </p:cNvCxnSpPr>
          <p:nvPr/>
        </p:nvCxnSpPr>
        <p:spPr bwMode="auto">
          <a:xfrm>
            <a:off x="4427538" y="1988468"/>
            <a:ext cx="2189162" cy="757238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 стрелкой 32"/>
          <p:cNvCxnSpPr>
            <a:cxnSpLocks noChangeShapeType="1"/>
            <a:stCxn id="17" idx="4"/>
            <a:endCxn id="29" idx="6"/>
          </p:cNvCxnSpPr>
          <p:nvPr/>
        </p:nvCxnSpPr>
        <p:spPr bwMode="auto">
          <a:xfrm flipH="1">
            <a:off x="2808288" y="1988468"/>
            <a:ext cx="1619250" cy="179388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Овал 28"/>
          <p:cNvSpPr/>
          <p:nvPr/>
        </p:nvSpPr>
        <p:spPr bwMode="auto">
          <a:xfrm>
            <a:off x="1331913" y="1917031"/>
            <a:ext cx="1476375" cy="5032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Медицина</a:t>
            </a:r>
          </a:p>
        </p:txBody>
      </p:sp>
      <p:cxnSp>
        <p:nvCxnSpPr>
          <p:cNvPr id="30" name="Прямая со стрелкой 60"/>
          <p:cNvCxnSpPr>
            <a:cxnSpLocks noChangeShapeType="1"/>
            <a:stCxn id="17" idx="4"/>
            <a:endCxn id="31" idx="2"/>
          </p:cNvCxnSpPr>
          <p:nvPr/>
        </p:nvCxnSpPr>
        <p:spPr bwMode="auto">
          <a:xfrm>
            <a:off x="4427538" y="1988468"/>
            <a:ext cx="2016125" cy="252413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Овал 30"/>
          <p:cNvSpPr/>
          <p:nvPr/>
        </p:nvSpPr>
        <p:spPr bwMode="auto">
          <a:xfrm>
            <a:off x="6443663" y="1988468"/>
            <a:ext cx="1477962" cy="504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Космос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7332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Микроэлектроника – основной стимул развития смежных отраслей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27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Эра пост - ПК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11332" y="3212976"/>
            <a:ext cx="1800200" cy="11456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799123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599892" y="1611828"/>
            <a:ext cx="1800200" cy="114568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121392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Быстродействие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5807576" y="2337782"/>
            <a:ext cx="1800200" cy="114568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436096" y="190327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мыслью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5807576" y="3993646"/>
            <a:ext cx="1800200" cy="114568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580112" y="513933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Связь нового поколения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440938" y="2147081"/>
            <a:ext cx="1800200" cy="114568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391510" y="1777749"/>
            <a:ext cx="202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1440938" y="3993646"/>
            <a:ext cx="1800200" cy="114568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357450" y="5202377"/>
            <a:ext cx="209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 экранные технологии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3599892" y="4875604"/>
            <a:ext cx="1800200" cy="1145684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241138" y="60119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Интерфейс человек-ПК</a:t>
            </a:r>
            <a:endParaRPr lang="ru-RU" dirty="0"/>
          </a:p>
        </p:txBody>
      </p:sp>
      <p:sp>
        <p:nvSpPr>
          <p:cNvPr id="52" name="Стрелка вниз 51"/>
          <p:cNvSpPr/>
          <p:nvPr/>
        </p:nvSpPr>
        <p:spPr>
          <a:xfrm rot="10800000">
            <a:off x="4247964" y="4408708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3754803">
            <a:off x="5400092" y="3186059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7717221">
            <a:off x="5295386" y="4081095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8509363">
            <a:off x="3167844" y="3069613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3931669">
            <a:off x="3241138" y="4119907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Интернет вещей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15916" y="2996952"/>
            <a:ext cx="1800200" cy="11456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488552" y="2583099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04476" y="1395804"/>
            <a:ext cx="1800200" cy="114568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12160" y="2121758"/>
            <a:ext cx="1800200" cy="114568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2160" y="3777622"/>
            <a:ext cx="1800200" cy="114568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645522" y="1931057"/>
            <a:ext cx="1800200" cy="114568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645522" y="3777622"/>
            <a:ext cx="1800200" cy="114568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804476" y="4659580"/>
            <a:ext cx="1800200" cy="1145684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452548" y="4192684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3754803">
            <a:off x="5604676" y="2970035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7717221">
            <a:off x="5499970" y="3865071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8509363">
            <a:off x="3372428" y="2853589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3931669">
            <a:off x="3445722" y="3903883"/>
            <a:ext cx="504056" cy="4138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Суперкомпьютеры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3" descr="http://venture-biz.ru/images/stories/stati/informatsionnye-tekhnologii/supercomputer-watson/supercomputer-wats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углом 18"/>
          <p:cNvSpPr/>
          <p:nvPr/>
        </p:nvSpPr>
        <p:spPr bwMode="auto">
          <a:xfrm rot="5400000">
            <a:off x="6372225" y="2060576"/>
            <a:ext cx="1368425" cy="1657350"/>
          </a:xfrm>
          <a:prstGeom prst="bentArrow">
            <a:avLst/>
          </a:prstGeom>
          <a:solidFill>
            <a:srgbClr val="00AEEF"/>
          </a:solidFill>
          <a:ln w="9525" cap="flat" cmpd="sng" algn="ctr">
            <a:solidFill>
              <a:srgbClr val="0F29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углом 19"/>
          <p:cNvSpPr/>
          <p:nvPr/>
        </p:nvSpPr>
        <p:spPr bwMode="auto">
          <a:xfrm rot="5400000" flipV="1">
            <a:off x="1258888" y="1989138"/>
            <a:ext cx="1368425" cy="18002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1834"/>
            </a:avLst>
          </a:prstGeom>
          <a:solidFill>
            <a:srgbClr val="00AEEF"/>
          </a:solidFill>
          <a:ln w="9525" cap="flat" cmpd="sng" algn="ctr">
            <a:solidFill>
              <a:srgbClr val="0F29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0825" y="3573463"/>
            <a:ext cx="2881313" cy="278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Моделирование: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Физические процессы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Материалы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Химические реакции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Разработка лекарств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Биотехнологии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Машиностроение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Атомная энергетика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Экономика 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Социология</a:t>
            </a:r>
          </a:p>
        </p:txBody>
      </p:sp>
      <p:cxnSp>
        <p:nvCxnSpPr>
          <p:cNvPr id="22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79388" y="3644900"/>
            <a:ext cx="0" cy="2663825"/>
          </a:xfrm>
          <a:prstGeom prst="line">
            <a:avLst/>
          </a:prstGeom>
          <a:noFill/>
          <a:ln w="19050" algn="ctr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227763" y="3573463"/>
            <a:ext cx="2881312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Управление: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Промышленность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Системы безопасности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«Умный» город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«Умный» транспорт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Роботы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Космические полеты</a:t>
            </a:r>
          </a:p>
        </p:txBody>
      </p:sp>
      <p:cxnSp>
        <p:nvCxnSpPr>
          <p:cNvPr id="37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156325" y="3644900"/>
            <a:ext cx="0" cy="2663825"/>
          </a:xfrm>
          <a:prstGeom prst="line">
            <a:avLst/>
          </a:prstGeom>
          <a:noFill/>
          <a:ln w="19050" algn="ctr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Стрелка вправо 17"/>
          <p:cNvSpPr>
            <a:spLocks noChangeArrowheads="1"/>
          </p:cNvSpPr>
          <p:nvPr/>
        </p:nvSpPr>
        <p:spPr bwMode="auto">
          <a:xfrm>
            <a:off x="3348038" y="4221163"/>
            <a:ext cx="2447925" cy="720725"/>
          </a:xfrm>
          <a:prstGeom prst="rightArrow">
            <a:avLst>
              <a:gd name="adj1" fmla="val 50000"/>
              <a:gd name="adj2" fmla="val 49941"/>
            </a:avLst>
          </a:prstGeom>
          <a:solidFill>
            <a:srgbClr val="00AEEF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2987675" y="4941888"/>
            <a:ext cx="3097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96A6C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96A6C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96A6C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96A6C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96A6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696A6C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КВАНТОВЫЕ КОМПЬЮТЕРЫ</a:t>
            </a:r>
          </a:p>
        </p:txBody>
      </p:sp>
    </p:spTree>
    <p:extLst>
      <p:ext uri="{BB962C8B-B14F-4D97-AF65-F5344CB8AC3E}">
        <p14:creationId xmlns:p14="http://schemas.microsoft.com/office/powerpoint/2010/main" val="34249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Mikron-fs-01\маркетинг\ОСОИ\Бренд\Лого\logo_mik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68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07375" cy="863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Микроэлектроника – окно в будущее</a:t>
            </a:r>
            <a:endParaRPr lang="ru-RU" sz="2800" b="1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16" descr="http://billsmovieemporium.files.wordpress.com/2010/05/starwars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72222"/>
            <a:ext cx="2701390" cy="216024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2" descr="http://www.membrana.ru/storage/img/r/r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32054"/>
            <a:ext cx="2413386" cy="201622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6" name="TextBox 15"/>
          <p:cNvSpPr txBox="1"/>
          <p:nvPr/>
        </p:nvSpPr>
        <p:spPr>
          <a:xfrm>
            <a:off x="34925" y="3548063"/>
            <a:ext cx="2736850" cy="56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2020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Распространение бытовых роботов</a:t>
            </a:r>
          </a:p>
        </p:txBody>
      </p:sp>
      <p:pic>
        <p:nvPicPr>
          <p:cNvPr id="17" name="Picture 4" descr="http://controlmind.info/images/stories/Brain-and-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52067"/>
            <a:ext cx="3219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81338" y="4412655"/>
            <a:ext cx="2735262" cy="74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2050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Производительность компьютеров сравнима с мозгом человека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7763" y="5532909"/>
            <a:ext cx="2736850" cy="56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2100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Колонизация других планет</a:t>
            </a:r>
          </a:p>
        </p:txBody>
      </p:sp>
    </p:spTree>
    <p:extLst>
      <p:ext uri="{BB962C8B-B14F-4D97-AF65-F5344CB8AC3E}">
        <p14:creationId xmlns:p14="http://schemas.microsoft.com/office/powerpoint/2010/main" val="25552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TRONICS_MS_present_RU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ITRONICS_MS_present_RU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220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НАНОЭЛЕКТРОНИКА ТЕХНОЛОГИИ БУДУЩЕГО</vt:lpstr>
      <vt:lpstr>Микроэлектроника  – искусство управления электронами</vt:lpstr>
      <vt:lpstr>Микроэлектроника  – самая быстроразвивающаяся отрасль</vt:lpstr>
      <vt:lpstr>Микроэлектроника вокруг нас</vt:lpstr>
      <vt:lpstr>Эра пост - ПК</vt:lpstr>
      <vt:lpstr>Интернет вещей</vt:lpstr>
      <vt:lpstr>Суперкомпьютеры</vt:lpstr>
      <vt:lpstr>Микроэлектроника – окно в будущее</vt:lpstr>
    </vt:vector>
  </TitlesOfParts>
  <Company>JSC Mikron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mganykin</dc:creator>
  <cp:lastModifiedBy>Korshak</cp:lastModifiedBy>
  <cp:revision>34</cp:revision>
  <dcterms:created xsi:type="dcterms:W3CDTF">2013-02-19T06:57:58Z</dcterms:created>
  <dcterms:modified xsi:type="dcterms:W3CDTF">2013-07-07T16:47:27Z</dcterms:modified>
</cp:coreProperties>
</file>