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1" r:id="rId5"/>
    <p:sldId id="262" r:id="rId6"/>
    <p:sldId id="263" r:id="rId7"/>
    <p:sldId id="299" r:id="rId8"/>
    <p:sldId id="308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2" r:id="rId21"/>
    <p:sldId id="323" r:id="rId22"/>
    <p:sldId id="32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4" autoAdjust="0"/>
    <p:restoredTop sz="94444" autoAdjust="0"/>
  </p:normalViewPr>
  <p:slideViewPr>
    <p:cSldViewPr>
      <p:cViewPr>
        <p:scale>
          <a:sx n="77" d="100"/>
          <a:sy n="77" d="100"/>
        </p:scale>
        <p:origin x="-183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83A803-2483-425F-9A62-FB1363C84A0B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EA7B1F-9FB0-48A3-A938-7CE5D4601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5799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D5E120-C958-495E-BB2D-27A2BE06439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26B7-5010-453B-8479-D4D693DA545A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A1A8-B41C-47EF-89C9-AD6FE1551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BD7C4-ADE8-4381-9DD6-E89DD80BF8B9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CABF-040C-4341-9EBF-825B2EF68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F6C9-9835-494C-9D2D-D367E032CF0E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B73F4-3571-4744-8406-2081EE61B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3982F-710C-41C8-9469-F5EF0916329C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1B18-84A9-4AEA-9ED9-D8BCE14D1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A65A-342F-4204-BD34-45D2A9A6CEB9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F82A-C403-4CC5-B2B7-7F7E47A5B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8A187-2634-48F6-ABAE-347B5D29E56A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02BA-28AB-4091-9ED6-E69F1ED3D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99D5E-4183-4DAF-BD6D-FEE765A83B86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588A-8C58-4E8E-A3C7-3ECA20087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65B8-5AC4-4E31-BE2D-1A9A55C525D4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9BE-FC67-45B7-98DF-945424465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ADD6-651C-40ED-9001-8A3901CE144E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5506-9F5F-45D2-A572-8B66CCE04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AA2C-B4AB-4F55-814E-A832DADD629C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A72B9-2B2B-483B-A95E-2F244383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555EF-731B-4469-A148-5E722C827B1A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AD1D-6BBE-4F14-9FB1-19549F2F5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BB1E1-DC0C-4ED4-8CBA-C4AB4E9A9C4F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AB601-F39E-4101-A463-1E28E73E8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r>
              <a:rPr lang="ru-RU" sz="3600" smtClean="0"/>
              <a:t>СТРАТЕГИЧЕСКИЙ МЕНЕДЖМЕНТ В СИСТЕМЕ ОБРАЗОВАНИЯ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57313" y="3071813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chemeClr val="tx1"/>
                </a:solidFill>
              </a:rPr>
              <a:t>________________________________________________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chemeClr val="tx1"/>
                </a:solidFill>
              </a:rPr>
              <a:t>Автор – 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chemeClr val="tx1"/>
                </a:solidFill>
              </a:rPr>
              <a:t>Доктор физико-математических наук, профессор </a:t>
            </a:r>
            <a:endParaRPr lang="ru-RU" sz="200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chemeClr val="tx1"/>
                </a:solidFill>
              </a:rPr>
              <a:t>Г.Н. Константинов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chemeClr val="tx1"/>
                </a:solidFill>
              </a:rPr>
              <a:t>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357188"/>
            <a:ext cx="8072437" cy="64611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Миссия </a:t>
            </a:r>
            <a:r>
              <a:rPr lang="ru-RU" dirty="0">
                <a:latin typeface="+mn-lt"/>
                <a:cs typeface="+mn-cs"/>
              </a:rPr>
              <a:t>— это формулировка долгосрочного видения смысла существования организации, выражение ее предназначения, сути и принципов деятельности.</a:t>
            </a:r>
          </a:p>
        </p:txBody>
      </p:sp>
      <p:sp>
        <p:nvSpPr>
          <p:cNvPr id="53251" name="TextBox 5"/>
          <p:cNvSpPr txBox="1">
            <a:spLocks noChangeArrowheads="1"/>
          </p:cNvSpPr>
          <p:nvPr/>
        </p:nvSpPr>
        <p:spPr bwMode="auto">
          <a:xfrm>
            <a:off x="500063" y="1143000"/>
            <a:ext cx="807243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ЦЕЛИ ФОРМУЛИРОВАНИЯ МИССИИ: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обеспечить единое понимание предназначения организации;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обеспечить базис для мобилизации организационных ресурсов; 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выработать стандарты размещения организационных ресурсов;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установить доминирующий тон организационного климата;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привлечь к сотрудничеству тех, кто разделяет и приветствует направление развития организации;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способствовать трансформации целей в конкретные организационные структуры, распределение задач и ответственности внутри организации;</a:t>
            </a:r>
          </a:p>
          <a:p>
            <a:pPr lvl="1">
              <a:buFont typeface="Wingdings" pitchFamily="2" charset="2"/>
              <a:buChar char="ü"/>
            </a:pPr>
            <a:r>
              <a:rPr lang="ru-RU">
                <a:latin typeface="Calibri" pitchFamily="34" charset="0"/>
              </a:rPr>
              <a:t>трансформировать общее направление в конкретные цели, измеряемые в терминах затрат, времени и других параметров, которые можно использовать для оценки и контроля организационных процессов.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357188" y="571500"/>
            <a:ext cx="8429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Основные компоненты миссии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Ориентация «продукт-рынок-технология»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	Какой базовый продукт или услугу предлагает компания? На какие рынки 	он ориентирован? Кто основные потребители?</a:t>
            </a:r>
          </a:p>
          <a:p>
            <a:r>
              <a:rPr lang="ru-RU">
                <a:latin typeface="Calibri" pitchFamily="34" charset="0"/>
              </a:rPr>
              <a:t>	Какие основные технологии используются для его производства?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Цели компании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	На что ориентирована компания (производительность, лидерство)? Как 	относится компания к риску? Как распределяет ресурсы?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Философия компании</a:t>
            </a:r>
            <a:endParaRPr lang="ru-RU">
              <a:latin typeface="Calibri" pitchFamily="34" charset="0"/>
            </a:endParaRPr>
          </a:p>
          <a:p>
            <a:pPr lvl="1"/>
            <a:r>
              <a:rPr lang="ru-RU">
                <a:latin typeface="Calibri" pitchFamily="34" charset="0"/>
              </a:rPr>
              <a:t>	Какие основные ценности развивает компания?</a:t>
            </a:r>
          </a:p>
          <a:p>
            <a:pPr lvl="1"/>
            <a:r>
              <a:rPr lang="ru-RU">
                <a:latin typeface="Calibri" pitchFamily="34" charset="0"/>
              </a:rPr>
              <a:t>	Каков кодекс поведения компании?</a:t>
            </a:r>
          </a:p>
          <a:p>
            <a:pPr lvl="2"/>
            <a:r>
              <a:rPr lang="ru-RU">
                <a:latin typeface="Calibri" pitchFamily="34" charset="0"/>
              </a:rPr>
              <a:t>Каковы подходы к лидерству и принятию решений?</a:t>
            </a:r>
          </a:p>
          <a:p>
            <a:pPr lvl="2"/>
            <a:r>
              <a:rPr lang="ru-RU">
                <a:latin typeface="Calibri" pitchFamily="34" charset="0"/>
              </a:rPr>
              <a:t>Какое поведение персонала приветствуется в компании?</a:t>
            </a:r>
          </a:p>
          <a:p>
            <a:pPr lvl="2"/>
            <a:r>
              <a:rPr lang="ru-RU">
                <a:latin typeface="Calibri" pitchFamily="34" charset="0"/>
              </a:rPr>
              <a:t>Как компания взаимодействует с клиентами и внешней средой?</a:t>
            </a:r>
          </a:p>
          <a:p>
            <a:pPr lvl="2"/>
            <a:r>
              <a:rPr lang="ru-RU">
                <a:latin typeface="Calibri" pitchFamily="34" charset="0"/>
              </a:rPr>
              <a:t>Как компания понимает свою социальную ответственность?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Имидж компании</a:t>
            </a:r>
            <a:endParaRPr lang="ru-RU">
              <a:latin typeface="Calibri" pitchFamily="34" charset="0"/>
            </a:endParaRPr>
          </a:p>
          <a:p>
            <a:pPr lvl="2"/>
            <a:r>
              <a:rPr lang="ru-RU">
                <a:latin typeface="Calibri" pitchFamily="34" charset="0"/>
              </a:rPr>
              <a:t>Как компания хотела бы выглядеть в глазах клиентов, поставщиков, инвесторов и социума в целом?</a:t>
            </a: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8625" y="857250"/>
            <a:ext cx="8143875" cy="158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8215313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Основные стратегические вопросы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 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Где мы находимся сейчас?</a:t>
            </a:r>
          </a:p>
          <a:p>
            <a:pPr lvl="2"/>
            <a:r>
              <a:rPr lang="ru-RU">
                <a:latin typeface="Calibri" pitchFamily="34" charset="0"/>
              </a:rPr>
              <a:t>Оценка прошлых стратегий, факторов эффективности. Анализ конкуренции и рынков. Определение критических факторов успеха. Определение стратегических ресурсов и способностей.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Где мы хотим быть?</a:t>
            </a:r>
          </a:p>
          <a:p>
            <a:pPr lvl="2"/>
            <a:r>
              <a:rPr lang="ru-RU">
                <a:latin typeface="Calibri" pitchFamily="34" charset="0"/>
              </a:rPr>
              <a:t>Миссия, видение, цели. Стратегические альтернативы и их ранжирование. Выбор предпочтительных направлений. Определение стратегических преимуществ.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Что нам мешает?</a:t>
            </a:r>
          </a:p>
          <a:p>
            <a:pPr lvl="2"/>
            <a:r>
              <a:rPr lang="ru-RU">
                <a:latin typeface="Calibri" pitchFamily="34" charset="0"/>
              </a:rPr>
              <a:t>Когнитивный диссонанс. Неэффективные команды и решения. Сопротивление изменениям. Систематические изменения. Неудовлетворительное лидерство и отсутствие фокуса.</a:t>
            </a:r>
          </a:p>
          <a:p>
            <a:pPr>
              <a:buFont typeface="Wingdings" pitchFamily="2" charset="2"/>
              <a:buChar char="ü"/>
            </a:pPr>
            <a:r>
              <a:rPr lang="ru-RU" b="1">
                <a:latin typeface="Calibri" pitchFamily="34" charset="0"/>
              </a:rPr>
              <a:t>Что мы должны сделать?</a:t>
            </a:r>
          </a:p>
          <a:p>
            <a:pPr lvl="2"/>
            <a:r>
              <a:rPr lang="ru-RU">
                <a:latin typeface="Calibri" pitchFamily="34" charset="0"/>
              </a:rPr>
              <a:t>Проектное внедрение стратегии. Программа работы в стратегическом направлении. Систематическое планирование. Связь стратегических успехов с вознаграждением. Трансформация стратегии в структуру.</a:t>
            </a: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71500" y="785813"/>
            <a:ext cx="7715250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3" y="620713"/>
            <a:ext cx="8215312" cy="2563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Пять задач стратегического управления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 </a:t>
            </a:r>
          </a:p>
          <a:p>
            <a:pPr>
              <a:buFont typeface="Calibri" pitchFamily="34" charset="0"/>
              <a:buAutoNum type="arabicPeriod"/>
            </a:pPr>
            <a:r>
              <a:rPr lang="ru-RU">
                <a:latin typeface="Calibri" pitchFamily="34" charset="0"/>
              </a:rPr>
              <a:t> Формирование стратегического видения и миссии организации</a:t>
            </a:r>
          </a:p>
          <a:p>
            <a:pPr>
              <a:buFont typeface="Calibri" pitchFamily="34" charset="0"/>
              <a:buAutoNum type="arabicPeriod"/>
            </a:pPr>
            <a:r>
              <a:rPr lang="ru-RU">
                <a:latin typeface="Calibri" pitchFamily="34" charset="0"/>
              </a:rPr>
              <a:t> Определение целей</a:t>
            </a:r>
          </a:p>
          <a:p>
            <a:pPr>
              <a:buFont typeface="Calibri" pitchFamily="34" charset="0"/>
              <a:buAutoNum type="arabicPeriod"/>
            </a:pPr>
            <a:r>
              <a:rPr lang="ru-RU">
                <a:latin typeface="Calibri" pitchFamily="34" charset="0"/>
              </a:rPr>
              <a:t> Разработка стратегии достижения целей</a:t>
            </a:r>
          </a:p>
          <a:p>
            <a:pPr>
              <a:buFont typeface="Calibri" pitchFamily="34" charset="0"/>
              <a:buAutoNum type="arabicPeriod"/>
            </a:pPr>
            <a:r>
              <a:rPr lang="ru-RU">
                <a:latin typeface="Calibri" pitchFamily="34" charset="0"/>
              </a:rPr>
              <a:t> Внедрение и реализация стратегии.</a:t>
            </a:r>
          </a:p>
          <a:p>
            <a:pPr>
              <a:buFont typeface="Calibri" pitchFamily="34" charset="0"/>
              <a:buAutoNum type="arabicPeriod"/>
            </a:pPr>
            <a:r>
              <a:rPr lang="ru-RU">
                <a:latin typeface="Calibri" pitchFamily="34" charset="0"/>
              </a:rPr>
              <a:t> Оценка работы, изучение новых тенденций и осуществление корректирующих действий</a:t>
            </a: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827088" y="1125538"/>
            <a:ext cx="7715250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5429250" y="3357563"/>
            <a:ext cx="371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alibri" pitchFamily="34" charset="0"/>
              </a:rPr>
              <a:t>А.А. Томпсон, А.Дж. Стрикленд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кругленный прямоугольник 32"/>
          <p:cNvSpPr/>
          <p:nvPr/>
        </p:nvSpPr>
        <p:spPr>
          <a:xfrm>
            <a:off x="214313" y="1643063"/>
            <a:ext cx="8358187" cy="178593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714625" y="857250"/>
            <a:ext cx="2643188" cy="407193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28938" y="2000250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81338" y="2152650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3738" y="2305050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43250" y="1357313"/>
            <a:ext cx="1785938" cy="357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75" y="2143125"/>
            <a:ext cx="1785938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63" y="2071688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375" y="3500438"/>
            <a:ext cx="1785938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57938" y="4857750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0338" y="5010150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662738" y="5162550"/>
            <a:ext cx="1785937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14688" y="5143500"/>
            <a:ext cx="2000250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1500" y="5143500"/>
            <a:ext cx="1785938" cy="1000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86125" y="3571875"/>
            <a:ext cx="1785938" cy="428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86125" y="4071938"/>
            <a:ext cx="1785938" cy="5715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362" name="TextBox 17"/>
          <p:cNvSpPr txBox="1">
            <a:spLocks noChangeArrowheads="1"/>
          </p:cNvSpPr>
          <p:nvPr/>
        </p:nvSpPr>
        <p:spPr bwMode="auto">
          <a:xfrm>
            <a:off x="3143250" y="1357313"/>
            <a:ext cx="1785938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Миссия компании</a:t>
            </a:r>
          </a:p>
        </p:txBody>
      </p:sp>
      <p:sp>
        <p:nvSpPr>
          <p:cNvPr id="57363" name="TextBox 18"/>
          <p:cNvSpPr txBox="1">
            <a:spLocks noChangeArrowheads="1"/>
          </p:cNvSpPr>
          <p:nvPr/>
        </p:nvSpPr>
        <p:spPr bwMode="auto">
          <a:xfrm>
            <a:off x="6429375" y="2286000"/>
            <a:ext cx="1785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Анализ и оценка внешней среды</a:t>
            </a:r>
          </a:p>
        </p:txBody>
      </p:sp>
      <p:sp>
        <p:nvSpPr>
          <p:cNvPr id="57364" name="TextBox 19"/>
          <p:cNvSpPr txBox="1">
            <a:spLocks noChangeArrowheads="1"/>
          </p:cNvSpPr>
          <p:nvPr/>
        </p:nvSpPr>
        <p:spPr bwMode="auto">
          <a:xfrm>
            <a:off x="3214688" y="2286000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Генерирование и анализ альтернатив</a:t>
            </a:r>
          </a:p>
        </p:txBody>
      </p:sp>
      <p:sp>
        <p:nvSpPr>
          <p:cNvPr id="57365" name="TextBox 20"/>
          <p:cNvSpPr txBox="1">
            <a:spLocks noChangeArrowheads="1"/>
          </p:cNvSpPr>
          <p:nvPr/>
        </p:nvSpPr>
        <p:spPr bwMode="auto">
          <a:xfrm>
            <a:off x="500063" y="2214563"/>
            <a:ext cx="1785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Внутренний аудит</a:t>
            </a:r>
          </a:p>
        </p:txBody>
      </p:sp>
      <p:sp>
        <p:nvSpPr>
          <p:cNvPr id="57366" name="TextBox 21"/>
          <p:cNvSpPr txBox="1">
            <a:spLocks noChangeArrowheads="1"/>
          </p:cNvSpPr>
          <p:nvPr/>
        </p:nvSpPr>
        <p:spPr bwMode="auto">
          <a:xfrm>
            <a:off x="3214688" y="3571875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Долгосрочные цели</a:t>
            </a:r>
          </a:p>
        </p:txBody>
      </p:sp>
      <p:sp>
        <p:nvSpPr>
          <p:cNvPr id="57367" name="TextBox 22"/>
          <p:cNvSpPr txBox="1">
            <a:spLocks noChangeArrowheads="1"/>
          </p:cNvSpPr>
          <p:nvPr/>
        </p:nvSpPr>
        <p:spPr bwMode="auto">
          <a:xfrm>
            <a:off x="3143250" y="4071938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Краткосрочные </a:t>
            </a:r>
          </a:p>
          <a:p>
            <a:pPr algn="ctr"/>
            <a:r>
              <a:rPr lang="ru-RU" sz="1600">
                <a:latin typeface="Calibri" pitchFamily="34" charset="0"/>
              </a:rPr>
              <a:t>цели</a:t>
            </a:r>
          </a:p>
        </p:txBody>
      </p:sp>
      <p:sp>
        <p:nvSpPr>
          <p:cNvPr id="57368" name="TextBox 23"/>
          <p:cNvSpPr txBox="1">
            <a:spLocks noChangeArrowheads="1"/>
          </p:cNvSpPr>
          <p:nvPr/>
        </p:nvSpPr>
        <p:spPr bwMode="auto">
          <a:xfrm>
            <a:off x="3214688" y="5214938"/>
            <a:ext cx="19288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Институционализация</a:t>
            </a:r>
            <a:r>
              <a:rPr lang="ru-RU" sz="1600">
                <a:latin typeface="Calibri" pitchFamily="34" charset="0"/>
              </a:rPr>
              <a:t> и управление изменениями</a:t>
            </a:r>
          </a:p>
        </p:txBody>
      </p:sp>
      <p:sp>
        <p:nvSpPr>
          <p:cNvPr id="57369" name="TextBox 24"/>
          <p:cNvSpPr txBox="1">
            <a:spLocks noChangeArrowheads="1"/>
          </p:cNvSpPr>
          <p:nvPr/>
        </p:nvSpPr>
        <p:spPr bwMode="auto">
          <a:xfrm>
            <a:off x="6429375" y="3714750"/>
            <a:ext cx="1785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Формулирование стратегии</a:t>
            </a:r>
          </a:p>
        </p:txBody>
      </p:sp>
      <p:sp>
        <p:nvSpPr>
          <p:cNvPr id="57370" name="TextBox 25"/>
          <p:cNvSpPr txBox="1">
            <a:spLocks noChangeArrowheads="1"/>
          </p:cNvSpPr>
          <p:nvPr/>
        </p:nvSpPr>
        <p:spPr bwMode="auto">
          <a:xfrm>
            <a:off x="6643688" y="5357813"/>
            <a:ext cx="1785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Функциональные стратегии</a:t>
            </a:r>
          </a:p>
        </p:txBody>
      </p:sp>
      <p:sp>
        <p:nvSpPr>
          <p:cNvPr id="57371" name="TextBox 26"/>
          <p:cNvSpPr txBox="1">
            <a:spLocks noChangeArrowheads="1"/>
          </p:cNvSpPr>
          <p:nvPr/>
        </p:nvSpPr>
        <p:spPr bwMode="auto">
          <a:xfrm>
            <a:off x="571500" y="5214938"/>
            <a:ext cx="1785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Оценка результатов  эффективности</a:t>
            </a:r>
          </a:p>
        </p:txBody>
      </p:sp>
      <p:sp>
        <p:nvSpPr>
          <p:cNvPr id="57372" name="TextBox 27"/>
          <p:cNvSpPr txBox="1">
            <a:spLocks noChangeArrowheads="1"/>
          </p:cNvSpPr>
          <p:nvPr/>
        </p:nvSpPr>
        <p:spPr bwMode="auto">
          <a:xfrm rot="-5400000">
            <a:off x="-723900" y="2366963"/>
            <a:ext cx="20716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Возможное</a:t>
            </a:r>
          </a:p>
        </p:txBody>
      </p:sp>
      <p:sp>
        <p:nvSpPr>
          <p:cNvPr id="57373" name="TextBox 28"/>
          <p:cNvSpPr txBox="1">
            <a:spLocks noChangeArrowheads="1"/>
          </p:cNvSpPr>
          <p:nvPr/>
        </p:nvSpPr>
        <p:spPr bwMode="auto">
          <a:xfrm rot="-5400000">
            <a:off x="7348538" y="2438400"/>
            <a:ext cx="2071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Возможное</a:t>
            </a:r>
          </a:p>
        </p:txBody>
      </p:sp>
      <p:sp>
        <p:nvSpPr>
          <p:cNvPr id="57374" name="TextBox 29"/>
          <p:cNvSpPr txBox="1">
            <a:spLocks noChangeArrowheads="1"/>
          </p:cNvSpPr>
          <p:nvPr/>
        </p:nvSpPr>
        <p:spPr bwMode="auto">
          <a:xfrm>
            <a:off x="3214688" y="1000125"/>
            <a:ext cx="1500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Желаемое</a:t>
            </a:r>
          </a:p>
        </p:txBody>
      </p:sp>
      <p:sp>
        <p:nvSpPr>
          <p:cNvPr id="57375" name="TextBox 30"/>
          <p:cNvSpPr txBox="1">
            <a:spLocks noChangeArrowheads="1"/>
          </p:cNvSpPr>
          <p:nvPr/>
        </p:nvSpPr>
        <p:spPr bwMode="auto">
          <a:xfrm>
            <a:off x="3429000" y="4643438"/>
            <a:ext cx="1500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Желаемое</a:t>
            </a:r>
          </a:p>
        </p:txBody>
      </p:sp>
      <p:cxnSp>
        <p:nvCxnSpPr>
          <p:cNvPr id="38" name="Shape 37"/>
          <p:cNvCxnSpPr>
            <a:stCxn id="57362" idx="3"/>
            <a:endCxn id="8" idx="0"/>
          </p:cNvCxnSpPr>
          <p:nvPr/>
        </p:nvCxnSpPr>
        <p:spPr>
          <a:xfrm>
            <a:off x="4929188" y="1527175"/>
            <a:ext cx="2393950" cy="615950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>
            <a:off x="5072063" y="3786188"/>
            <a:ext cx="1428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3786188" y="2928938"/>
            <a:ext cx="28590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0800000">
            <a:off x="5072063" y="4357688"/>
            <a:ext cx="14287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0800000">
            <a:off x="5000625" y="2643188"/>
            <a:ext cx="1428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57369" idx="1"/>
          </p:cNvCxnSpPr>
          <p:nvPr/>
        </p:nvCxnSpPr>
        <p:spPr>
          <a:xfrm>
            <a:off x="5000625" y="3286125"/>
            <a:ext cx="1428750" cy="720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2286000" y="2714625"/>
            <a:ext cx="10001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7371" idx="1"/>
            <a:endCxn id="57362" idx="1"/>
          </p:cNvCxnSpPr>
          <p:nvPr/>
        </p:nvCxnSpPr>
        <p:spPr>
          <a:xfrm rot="10800000" flipH="1">
            <a:off x="571500" y="1527175"/>
            <a:ext cx="2571750" cy="4103688"/>
          </a:xfrm>
          <a:prstGeom prst="bentConnector3">
            <a:avLst>
              <a:gd name="adj1" fmla="val -1574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142875" y="2571750"/>
            <a:ext cx="3571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142875" y="3786188"/>
            <a:ext cx="31432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14" idx="0"/>
            <a:endCxn id="9" idx="2"/>
          </p:cNvCxnSpPr>
          <p:nvPr/>
        </p:nvCxnSpPr>
        <p:spPr>
          <a:xfrm rot="16200000" flipV="1">
            <a:off x="1767682" y="2696369"/>
            <a:ext cx="2071687" cy="2822575"/>
          </a:xfrm>
          <a:prstGeom prst="bentConnector3">
            <a:avLst>
              <a:gd name="adj1" fmla="val 958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14" idx="1"/>
          </p:cNvCxnSpPr>
          <p:nvPr/>
        </p:nvCxnSpPr>
        <p:spPr>
          <a:xfrm rot="10800000">
            <a:off x="2357438" y="5643563"/>
            <a:ext cx="8572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>
            <a:stCxn id="57370" idx="1"/>
            <a:endCxn id="14" idx="3"/>
          </p:cNvCxnSpPr>
          <p:nvPr/>
        </p:nvCxnSpPr>
        <p:spPr>
          <a:xfrm rot="10800000">
            <a:off x="5214938" y="5643563"/>
            <a:ext cx="1428750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оединительная линия уступом 115"/>
          <p:cNvCxnSpPr>
            <a:stCxn id="10" idx="2"/>
            <a:endCxn id="13" idx="0"/>
          </p:cNvCxnSpPr>
          <p:nvPr/>
        </p:nvCxnSpPr>
        <p:spPr>
          <a:xfrm rot="16200000" flipH="1">
            <a:off x="7108825" y="4714876"/>
            <a:ext cx="661987" cy="233362"/>
          </a:xfrm>
          <a:prstGeom prst="bentConnector3">
            <a:avLst>
              <a:gd name="adj1" fmla="val 4167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>
            <a:stCxn id="57369" idx="3"/>
            <a:endCxn id="14" idx="2"/>
          </p:cNvCxnSpPr>
          <p:nvPr/>
        </p:nvCxnSpPr>
        <p:spPr>
          <a:xfrm flipH="1">
            <a:off x="4214813" y="4006850"/>
            <a:ext cx="4000500" cy="2136775"/>
          </a:xfrm>
          <a:prstGeom prst="bentConnector4">
            <a:avLst>
              <a:gd name="adj1" fmla="val -8468"/>
              <a:gd name="adj2" fmla="val 1107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91" name="TextBox 120"/>
          <p:cNvSpPr txBox="1">
            <a:spLocks noChangeArrowheads="1"/>
          </p:cNvSpPr>
          <p:nvPr/>
        </p:nvSpPr>
        <p:spPr bwMode="auto">
          <a:xfrm>
            <a:off x="357188" y="214313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Модель стратегического менеджмента</a:t>
            </a:r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428625" y="500063"/>
            <a:ext cx="83581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10800000">
            <a:off x="785813" y="5715000"/>
            <a:ext cx="72866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858837" y="3429000"/>
            <a:ext cx="45735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28750" y="1571625"/>
            <a:ext cx="66436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000750" y="3643313"/>
            <a:ext cx="414496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69912" y="3643313"/>
            <a:ext cx="4144963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28750" y="4572000"/>
            <a:ext cx="6643688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0800000">
            <a:off x="2643188" y="-357188"/>
            <a:ext cx="8572500" cy="4929188"/>
          </a:xfrm>
          <a:prstGeom prst="arc">
            <a:avLst>
              <a:gd name="adj1" fmla="val 16079921"/>
              <a:gd name="adj2" fmla="val 4211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57500" y="2928938"/>
            <a:ext cx="214313" cy="2143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714875" y="4143375"/>
            <a:ext cx="214313" cy="2143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428750" y="3000375"/>
            <a:ext cx="14287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643857" y="4428331"/>
            <a:ext cx="2571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1428750" y="4214813"/>
            <a:ext cx="3286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8" idx="4"/>
          </p:cNvCxnSpPr>
          <p:nvPr/>
        </p:nvCxnSpPr>
        <p:spPr>
          <a:xfrm rot="5400000">
            <a:off x="4143375" y="5037138"/>
            <a:ext cx="13573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3" name="TextBox 43"/>
          <p:cNvSpPr txBox="1">
            <a:spLocks noChangeArrowheads="1"/>
          </p:cNvSpPr>
          <p:nvPr/>
        </p:nvSpPr>
        <p:spPr bwMode="auto">
          <a:xfrm>
            <a:off x="3071813" y="2714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Х</a:t>
            </a:r>
          </a:p>
        </p:txBody>
      </p:sp>
      <p:sp>
        <p:nvSpPr>
          <p:cNvPr id="58384" name="TextBox 44"/>
          <p:cNvSpPr txBox="1">
            <a:spLocks noChangeArrowheads="1"/>
          </p:cNvSpPr>
          <p:nvPr/>
        </p:nvSpPr>
        <p:spPr bwMode="auto">
          <a:xfrm>
            <a:off x="4929188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</a:t>
            </a:r>
            <a:endParaRPr lang="ru-RU">
              <a:latin typeface="Calibri" pitchFamily="34" charset="0"/>
            </a:endParaRPr>
          </a:p>
        </p:txBody>
      </p:sp>
      <p:sp>
        <p:nvSpPr>
          <p:cNvPr id="58385" name="TextBox 45"/>
          <p:cNvSpPr txBox="1">
            <a:spLocks noChangeArrowheads="1"/>
          </p:cNvSpPr>
          <p:nvPr/>
        </p:nvSpPr>
        <p:spPr bwMode="auto">
          <a:xfrm>
            <a:off x="1071563" y="4357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Q</a:t>
            </a:r>
            <a:endParaRPr lang="ru-RU">
              <a:latin typeface="Calibri" pitchFamily="34" charset="0"/>
            </a:endParaRPr>
          </a:p>
        </p:txBody>
      </p:sp>
      <p:sp>
        <p:nvSpPr>
          <p:cNvPr id="58386" name="TextBox 46"/>
          <p:cNvSpPr txBox="1">
            <a:spLocks noChangeArrowheads="1"/>
          </p:cNvSpPr>
          <p:nvPr/>
        </p:nvSpPr>
        <p:spPr bwMode="auto">
          <a:xfrm>
            <a:off x="2500313" y="571500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</a:t>
            </a:r>
            <a:endParaRPr lang="ru-RU">
              <a:latin typeface="Calibri" pitchFamily="34" charset="0"/>
            </a:endParaRPr>
          </a:p>
        </p:txBody>
      </p:sp>
      <p:sp>
        <p:nvSpPr>
          <p:cNvPr id="58387" name="TextBox 47"/>
          <p:cNvSpPr txBox="1">
            <a:spLocks noChangeArrowheads="1"/>
          </p:cNvSpPr>
          <p:nvPr/>
        </p:nvSpPr>
        <p:spPr bwMode="auto">
          <a:xfrm>
            <a:off x="285750" y="642938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Потребительская ценность продукта</a:t>
            </a:r>
          </a:p>
        </p:txBody>
      </p:sp>
      <p:sp>
        <p:nvSpPr>
          <p:cNvPr id="58388" name="TextBox 48"/>
          <p:cNvSpPr txBox="1">
            <a:spLocks noChangeArrowheads="1"/>
          </p:cNvSpPr>
          <p:nvPr/>
        </p:nvSpPr>
        <p:spPr bwMode="auto">
          <a:xfrm>
            <a:off x="428625" y="1785938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Высокая</a:t>
            </a:r>
          </a:p>
        </p:txBody>
      </p:sp>
      <p:sp>
        <p:nvSpPr>
          <p:cNvPr id="58389" name="TextBox 49"/>
          <p:cNvSpPr txBox="1">
            <a:spLocks noChangeArrowheads="1"/>
          </p:cNvSpPr>
          <p:nvPr/>
        </p:nvSpPr>
        <p:spPr bwMode="auto">
          <a:xfrm>
            <a:off x="571500" y="3929063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Низкая</a:t>
            </a:r>
          </a:p>
        </p:txBody>
      </p:sp>
      <p:sp>
        <p:nvSpPr>
          <p:cNvPr id="58390" name="TextBox 50"/>
          <p:cNvSpPr txBox="1">
            <a:spLocks noChangeArrowheads="1"/>
          </p:cNvSpPr>
          <p:nvPr/>
        </p:nvSpPr>
        <p:spPr bwMode="auto">
          <a:xfrm>
            <a:off x="2928938" y="571500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Высокая</a:t>
            </a:r>
          </a:p>
        </p:txBody>
      </p:sp>
      <p:sp>
        <p:nvSpPr>
          <p:cNvPr id="58391" name="TextBox 56"/>
          <p:cNvSpPr txBox="1">
            <a:spLocks noChangeArrowheads="1"/>
          </p:cNvSpPr>
          <p:nvPr/>
        </p:nvSpPr>
        <p:spPr bwMode="auto">
          <a:xfrm>
            <a:off x="7358063" y="571500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Низкая</a:t>
            </a:r>
          </a:p>
        </p:txBody>
      </p:sp>
      <p:sp>
        <p:nvSpPr>
          <p:cNvPr id="58392" name="TextBox 57"/>
          <p:cNvSpPr txBox="1">
            <a:spLocks noChangeArrowheads="1"/>
          </p:cNvSpPr>
          <p:nvPr/>
        </p:nvSpPr>
        <p:spPr bwMode="auto">
          <a:xfrm>
            <a:off x="3500438" y="6143625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Потребительская цена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10800000">
            <a:off x="785813" y="5715000"/>
            <a:ext cx="72866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858837" y="3429000"/>
            <a:ext cx="45735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28750" y="1571625"/>
            <a:ext cx="66436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000750" y="3643313"/>
            <a:ext cx="414496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8" name="TextBox 47"/>
          <p:cNvSpPr txBox="1">
            <a:spLocks noChangeArrowheads="1"/>
          </p:cNvSpPr>
          <p:nvPr/>
        </p:nvSpPr>
        <p:spPr bwMode="auto">
          <a:xfrm>
            <a:off x="285750" y="642938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Потребительская ценность продукта</a:t>
            </a:r>
          </a:p>
        </p:txBody>
      </p:sp>
      <p:sp>
        <p:nvSpPr>
          <p:cNvPr id="59399" name="TextBox 48"/>
          <p:cNvSpPr txBox="1">
            <a:spLocks noChangeArrowheads="1"/>
          </p:cNvSpPr>
          <p:nvPr/>
        </p:nvSpPr>
        <p:spPr bwMode="auto">
          <a:xfrm>
            <a:off x="428625" y="1785938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Высокая</a:t>
            </a:r>
          </a:p>
        </p:txBody>
      </p:sp>
      <p:sp>
        <p:nvSpPr>
          <p:cNvPr id="59400" name="TextBox 49"/>
          <p:cNvSpPr txBox="1">
            <a:spLocks noChangeArrowheads="1"/>
          </p:cNvSpPr>
          <p:nvPr/>
        </p:nvSpPr>
        <p:spPr bwMode="auto">
          <a:xfrm>
            <a:off x="571500" y="3929063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Низкая</a:t>
            </a:r>
          </a:p>
        </p:txBody>
      </p:sp>
      <p:sp>
        <p:nvSpPr>
          <p:cNvPr id="59401" name="TextBox 50"/>
          <p:cNvSpPr txBox="1">
            <a:spLocks noChangeArrowheads="1"/>
          </p:cNvSpPr>
          <p:nvPr/>
        </p:nvSpPr>
        <p:spPr bwMode="auto">
          <a:xfrm>
            <a:off x="2928938" y="571500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Высокая</a:t>
            </a:r>
          </a:p>
        </p:txBody>
      </p:sp>
      <p:sp>
        <p:nvSpPr>
          <p:cNvPr id="59402" name="TextBox 56"/>
          <p:cNvSpPr txBox="1">
            <a:spLocks noChangeArrowheads="1"/>
          </p:cNvSpPr>
          <p:nvPr/>
        </p:nvSpPr>
        <p:spPr bwMode="auto">
          <a:xfrm>
            <a:off x="7358063" y="571500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Низкая</a:t>
            </a:r>
          </a:p>
        </p:txBody>
      </p:sp>
      <p:sp>
        <p:nvSpPr>
          <p:cNvPr id="59403" name="TextBox 57"/>
          <p:cNvSpPr txBox="1">
            <a:spLocks noChangeArrowheads="1"/>
          </p:cNvSpPr>
          <p:nvPr/>
        </p:nvSpPr>
        <p:spPr bwMode="auto">
          <a:xfrm>
            <a:off x="3500438" y="6143625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Потребительская цена</a:t>
            </a:r>
          </a:p>
        </p:txBody>
      </p:sp>
      <p:cxnSp>
        <p:nvCxnSpPr>
          <p:cNvPr id="26" name="Соединительная линия уступом 25"/>
          <p:cNvCxnSpPr/>
          <p:nvPr/>
        </p:nvCxnSpPr>
        <p:spPr>
          <a:xfrm rot="10800000">
            <a:off x="1428750" y="3929063"/>
            <a:ext cx="3500438" cy="1785937"/>
          </a:xfrm>
          <a:prstGeom prst="bentConnector3">
            <a:avLst>
              <a:gd name="adj1" fmla="val 26117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786188" y="3786188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406" name="TextBox 35"/>
          <p:cNvSpPr txBox="1">
            <a:spLocks noChangeArrowheads="1"/>
          </p:cNvSpPr>
          <p:nvPr/>
        </p:nvSpPr>
        <p:spPr bwMode="auto">
          <a:xfrm>
            <a:off x="3786188" y="378618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 А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 flipH="1" flipV="1">
            <a:off x="3501231" y="3285332"/>
            <a:ext cx="10001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5" idx="6"/>
          </p:cNvCxnSpPr>
          <p:nvPr/>
        </p:nvCxnSpPr>
        <p:spPr>
          <a:xfrm>
            <a:off x="4214813" y="4000500"/>
            <a:ext cx="121443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786188" y="2286000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410" name="TextBox 18"/>
          <p:cNvSpPr txBox="1">
            <a:spLocks noChangeArrowheads="1"/>
          </p:cNvSpPr>
          <p:nvPr/>
        </p:nvSpPr>
        <p:spPr bwMode="auto">
          <a:xfrm>
            <a:off x="3857625" y="2286000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С</a:t>
            </a:r>
          </a:p>
        </p:txBody>
      </p:sp>
      <p:sp>
        <p:nvSpPr>
          <p:cNvPr id="20" name="Овал 19"/>
          <p:cNvSpPr/>
          <p:nvPr/>
        </p:nvSpPr>
        <p:spPr>
          <a:xfrm>
            <a:off x="5500688" y="3786188"/>
            <a:ext cx="428625" cy="4286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412" name="TextBox 21"/>
          <p:cNvSpPr txBox="1">
            <a:spLocks noChangeArrowheads="1"/>
          </p:cNvSpPr>
          <p:nvPr/>
        </p:nvSpPr>
        <p:spPr bwMode="auto">
          <a:xfrm>
            <a:off x="5572125" y="3786188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В</a:t>
            </a:r>
          </a:p>
        </p:txBody>
      </p:sp>
      <p:cxnSp>
        <p:nvCxnSpPr>
          <p:cNvPr id="24" name="Прямая со стрелкой 23"/>
          <p:cNvCxnSpPr>
            <a:stCxn id="35" idx="7"/>
          </p:cNvCxnSpPr>
          <p:nvPr/>
        </p:nvCxnSpPr>
        <p:spPr>
          <a:xfrm rot="5400000" flipH="1" flipV="1">
            <a:off x="4187031" y="2964657"/>
            <a:ext cx="849313" cy="92075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6200000" flipV="1">
            <a:off x="3000375" y="3000375"/>
            <a:ext cx="857250" cy="85725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5" idx="3"/>
          </p:cNvCxnSpPr>
          <p:nvPr/>
        </p:nvCxnSpPr>
        <p:spPr>
          <a:xfrm rot="5400000">
            <a:off x="3036094" y="4115594"/>
            <a:ext cx="777875" cy="84931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143375" y="4143375"/>
            <a:ext cx="928688" cy="78581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10800000">
            <a:off x="785813" y="5715000"/>
            <a:ext cx="728662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 flipH="1" flipV="1">
            <a:off x="-858837" y="3429000"/>
            <a:ext cx="45735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28750" y="1571625"/>
            <a:ext cx="66436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000750" y="3643313"/>
            <a:ext cx="4144963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2" name="TextBox 47"/>
          <p:cNvSpPr txBox="1">
            <a:spLocks noChangeArrowheads="1"/>
          </p:cNvSpPr>
          <p:nvPr/>
        </p:nvSpPr>
        <p:spPr bwMode="auto">
          <a:xfrm>
            <a:off x="285750" y="642938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Потребительская ценность продукта</a:t>
            </a:r>
          </a:p>
        </p:txBody>
      </p:sp>
      <p:sp>
        <p:nvSpPr>
          <p:cNvPr id="60423" name="TextBox 48"/>
          <p:cNvSpPr txBox="1">
            <a:spLocks noChangeArrowheads="1"/>
          </p:cNvSpPr>
          <p:nvPr/>
        </p:nvSpPr>
        <p:spPr bwMode="auto">
          <a:xfrm>
            <a:off x="428625" y="1785938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Высокая</a:t>
            </a:r>
          </a:p>
        </p:txBody>
      </p:sp>
      <p:sp>
        <p:nvSpPr>
          <p:cNvPr id="60424" name="TextBox 49"/>
          <p:cNvSpPr txBox="1">
            <a:spLocks noChangeArrowheads="1"/>
          </p:cNvSpPr>
          <p:nvPr/>
        </p:nvSpPr>
        <p:spPr bwMode="auto">
          <a:xfrm>
            <a:off x="571500" y="3929063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Низкая</a:t>
            </a:r>
          </a:p>
        </p:txBody>
      </p:sp>
      <p:sp>
        <p:nvSpPr>
          <p:cNvPr id="60425" name="TextBox 50"/>
          <p:cNvSpPr txBox="1">
            <a:spLocks noChangeArrowheads="1"/>
          </p:cNvSpPr>
          <p:nvPr/>
        </p:nvSpPr>
        <p:spPr bwMode="auto">
          <a:xfrm>
            <a:off x="2928938" y="5715000"/>
            <a:ext cx="1071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Высокая</a:t>
            </a:r>
          </a:p>
        </p:txBody>
      </p:sp>
      <p:sp>
        <p:nvSpPr>
          <p:cNvPr id="60426" name="TextBox 56"/>
          <p:cNvSpPr txBox="1">
            <a:spLocks noChangeArrowheads="1"/>
          </p:cNvSpPr>
          <p:nvPr/>
        </p:nvSpPr>
        <p:spPr bwMode="auto">
          <a:xfrm>
            <a:off x="5214938" y="5715000"/>
            <a:ext cx="1000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Низкая</a:t>
            </a:r>
          </a:p>
        </p:txBody>
      </p:sp>
      <p:sp>
        <p:nvSpPr>
          <p:cNvPr id="60427" name="TextBox 57"/>
          <p:cNvSpPr txBox="1">
            <a:spLocks noChangeArrowheads="1"/>
          </p:cNvSpPr>
          <p:nvPr/>
        </p:nvSpPr>
        <p:spPr bwMode="auto">
          <a:xfrm>
            <a:off x="2786063" y="6143625"/>
            <a:ext cx="4000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Потребительская цена/Издержки</a:t>
            </a:r>
          </a:p>
        </p:txBody>
      </p:sp>
      <p:sp>
        <p:nvSpPr>
          <p:cNvPr id="60428" name="TextBox 24"/>
          <p:cNvSpPr txBox="1">
            <a:spLocks noChangeArrowheads="1"/>
          </p:cNvSpPr>
          <p:nvPr/>
        </p:nvSpPr>
        <p:spPr bwMode="auto">
          <a:xfrm>
            <a:off x="857250" y="2928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VX</a:t>
            </a:r>
            <a:endParaRPr lang="ru-RU">
              <a:latin typeface="Calibri" pitchFamily="34" charset="0"/>
            </a:endParaRPr>
          </a:p>
        </p:txBody>
      </p:sp>
      <p:sp>
        <p:nvSpPr>
          <p:cNvPr id="60429" name="TextBox 26"/>
          <p:cNvSpPr txBox="1">
            <a:spLocks noChangeArrowheads="1"/>
          </p:cNvSpPr>
          <p:nvPr/>
        </p:nvSpPr>
        <p:spPr bwMode="auto">
          <a:xfrm>
            <a:off x="1071563" y="4929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Q</a:t>
            </a:r>
            <a:endParaRPr lang="ru-RU">
              <a:latin typeface="Calibri" pitchFamily="34" charset="0"/>
            </a:endParaRPr>
          </a:p>
        </p:txBody>
      </p:sp>
      <p:sp>
        <p:nvSpPr>
          <p:cNvPr id="60430" name="TextBox 27"/>
          <p:cNvSpPr txBox="1">
            <a:spLocks noChangeArrowheads="1"/>
          </p:cNvSpPr>
          <p:nvPr/>
        </p:nvSpPr>
        <p:spPr bwMode="auto">
          <a:xfrm>
            <a:off x="1643063" y="57150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P</a:t>
            </a:r>
            <a:endParaRPr lang="ru-RU">
              <a:latin typeface="Calibri" pitchFamily="34" charset="0"/>
            </a:endParaRPr>
          </a:p>
        </p:txBody>
      </p:sp>
      <p:cxnSp>
        <p:nvCxnSpPr>
          <p:cNvPr id="31" name="Соединительная линия уступом 30"/>
          <p:cNvCxnSpPr/>
          <p:nvPr/>
        </p:nvCxnSpPr>
        <p:spPr>
          <a:xfrm>
            <a:off x="1428750" y="3143250"/>
            <a:ext cx="4286250" cy="2571750"/>
          </a:xfrm>
          <a:prstGeom prst="bentConnector3">
            <a:avLst>
              <a:gd name="adj1" fmla="val 1000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428750" y="3929063"/>
            <a:ext cx="4286250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Дуга 61"/>
          <p:cNvSpPr/>
          <p:nvPr/>
        </p:nvSpPr>
        <p:spPr>
          <a:xfrm rot="10800000">
            <a:off x="1928813" y="0"/>
            <a:ext cx="6715125" cy="5143500"/>
          </a:xfrm>
          <a:prstGeom prst="arc">
            <a:avLst>
              <a:gd name="adj1" fmla="val 16200000"/>
              <a:gd name="adj2" fmla="val 2156725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4" name="Прямая соединительная линия 63"/>
          <p:cNvCxnSpPr>
            <a:stCxn id="62" idx="0"/>
          </p:cNvCxnSpPr>
          <p:nvPr/>
        </p:nvCxnSpPr>
        <p:spPr>
          <a:xfrm flipH="1">
            <a:off x="1428750" y="5143500"/>
            <a:ext cx="3857625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62" idx="2"/>
          </p:cNvCxnSpPr>
          <p:nvPr/>
        </p:nvCxnSpPr>
        <p:spPr>
          <a:xfrm rot="16200000" flipH="1" flipV="1">
            <a:off x="373063" y="4159250"/>
            <a:ext cx="31115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Овал 66"/>
          <p:cNvSpPr/>
          <p:nvPr/>
        </p:nvSpPr>
        <p:spPr>
          <a:xfrm>
            <a:off x="1928813" y="3071813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857625" y="4857750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Дуга 73"/>
          <p:cNvSpPr/>
          <p:nvPr/>
        </p:nvSpPr>
        <p:spPr>
          <a:xfrm>
            <a:off x="0" y="2000250"/>
            <a:ext cx="6429375" cy="6000750"/>
          </a:xfrm>
          <a:prstGeom prst="arc">
            <a:avLst>
              <a:gd name="adj1" fmla="val 16867525"/>
              <a:gd name="adj2" fmla="val 15673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1" name="Прямая соединительная линия 80"/>
          <p:cNvCxnSpPr>
            <a:stCxn id="68" idx="6"/>
          </p:cNvCxnSpPr>
          <p:nvPr/>
        </p:nvCxnSpPr>
        <p:spPr>
          <a:xfrm>
            <a:off x="4000500" y="4929188"/>
            <a:ext cx="2428875" cy="1587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Овал 86"/>
          <p:cNvSpPr/>
          <p:nvPr/>
        </p:nvSpPr>
        <p:spPr>
          <a:xfrm>
            <a:off x="5643563" y="30718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6357938" y="48577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442" name="TextBox 88"/>
          <p:cNvSpPr txBox="1">
            <a:spLocks noChangeArrowheads="1"/>
          </p:cNvSpPr>
          <p:nvPr/>
        </p:nvSpPr>
        <p:spPr bwMode="auto">
          <a:xfrm>
            <a:off x="5429250" y="357187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Z</a:t>
            </a:r>
            <a:endParaRPr lang="ru-RU">
              <a:latin typeface="Calibri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5643563" y="385762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444" name="TextBox 90"/>
          <p:cNvSpPr txBox="1">
            <a:spLocks noChangeArrowheads="1"/>
          </p:cNvSpPr>
          <p:nvPr/>
        </p:nvSpPr>
        <p:spPr bwMode="auto">
          <a:xfrm>
            <a:off x="2000250" y="3429000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X</a:t>
            </a:r>
            <a:endParaRPr lang="ru-RU">
              <a:latin typeface="Calibri" pitchFamily="34" charset="0"/>
            </a:endParaRPr>
          </a:p>
        </p:txBody>
      </p:sp>
      <p:sp>
        <p:nvSpPr>
          <p:cNvPr id="60445" name="TextBox 91"/>
          <p:cNvSpPr txBox="1">
            <a:spLocks noChangeArrowheads="1"/>
          </p:cNvSpPr>
          <p:nvPr/>
        </p:nvSpPr>
        <p:spPr bwMode="auto">
          <a:xfrm>
            <a:off x="6143625" y="29289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  <a:r>
              <a:rPr lang="en-US" sz="1200">
                <a:latin typeface="Calibri" pitchFamily="34" charset="0"/>
              </a:rPr>
              <a:t>1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60446" name="TextBox 92"/>
          <p:cNvSpPr txBox="1">
            <a:spLocks noChangeArrowheads="1"/>
          </p:cNvSpPr>
          <p:nvPr/>
        </p:nvSpPr>
        <p:spPr bwMode="auto">
          <a:xfrm>
            <a:off x="6500813" y="4429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</a:t>
            </a:r>
            <a:r>
              <a:rPr lang="en-US" sz="1200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sp>
        <p:nvSpPr>
          <p:cNvPr id="60447" name="TextBox 93"/>
          <p:cNvSpPr txBox="1">
            <a:spLocks noChangeArrowheads="1"/>
          </p:cNvSpPr>
          <p:nvPr/>
        </p:nvSpPr>
        <p:spPr bwMode="auto">
          <a:xfrm>
            <a:off x="3929063" y="178593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Граница ценности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5750" y="928688"/>
            <a:ext cx="2928938" cy="1500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285750" y="2786063"/>
            <a:ext cx="2928938" cy="1500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50" y="4643438"/>
            <a:ext cx="2928938" cy="15001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45" name="TextBox 4"/>
          <p:cNvSpPr txBox="1">
            <a:spLocks noChangeArrowheads="1"/>
          </p:cNvSpPr>
          <p:nvPr/>
        </p:nvSpPr>
        <p:spPr bwMode="auto">
          <a:xfrm>
            <a:off x="714375" y="1285875"/>
            <a:ext cx="2214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СТРАТЕГИЧЕСКИЕ СПОСОБНОСТИ</a:t>
            </a:r>
          </a:p>
        </p:txBody>
      </p:sp>
      <p:sp>
        <p:nvSpPr>
          <p:cNvPr id="61446" name="TextBox 5"/>
          <p:cNvSpPr txBox="1">
            <a:spLocks noChangeArrowheads="1"/>
          </p:cNvSpPr>
          <p:nvPr/>
        </p:nvSpPr>
        <p:spPr bwMode="auto">
          <a:xfrm>
            <a:off x="714375" y="3214688"/>
            <a:ext cx="2357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СТРАТЕГИЧЕСКИЕ ПРОДУКТЫ</a:t>
            </a:r>
          </a:p>
        </p:txBody>
      </p:sp>
      <p:sp>
        <p:nvSpPr>
          <p:cNvPr id="61447" name="TextBox 6"/>
          <p:cNvSpPr txBox="1">
            <a:spLocks noChangeArrowheads="1"/>
          </p:cNvSpPr>
          <p:nvPr/>
        </p:nvSpPr>
        <p:spPr bwMode="auto">
          <a:xfrm>
            <a:off x="642938" y="5143500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ПРОДУКЦИЯ/УСЛУГИ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25" y="928688"/>
            <a:ext cx="3562350" cy="1500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5" y="2786063"/>
            <a:ext cx="3562350" cy="1500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625" y="4643438"/>
            <a:ext cx="3562350" cy="1500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 стрелкой 14"/>
          <p:cNvCxnSpPr>
            <a:stCxn id="2" idx="6"/>
            <a:endCxn id="11" idx="1"/>
          </p:cNvCxnSpPr>
          <p:nvPr/>
        </p:nvCxnSpPr>
        <p:spPr>
          <a:xfrm>
            <a:off x="3214688" y="1677988"/>
            <a:ext cx="1785937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6"/>
            <a:endCxn id="12" idx="1"/>
          </p:cNvCxnSpPr>
          <p:nvPr/>
        </p:nvCxnSpPr>
        <p:spPr>
          <a:xfrm>
            <a:off x="3214688" y="3536950"/>
            <a:ext cx="17859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6"/>
            <a:endCxn id="13" idx="1"/>
          </p:cNvCxnSpPr>
          <p:nvPr/>
        </p:nvCxnSpPr>
        <p:spPr>
          <a:xfrm>
            <a:off x="3214688" y="5394325"/>
            <a:ext cx="17859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4" name="TextBox 23"/>
          <p:cNvSpPr txBox="1">
            <a:spLocks noChangeArrowheads="1"/>
          </p:cNvSpPr>
          <p:nvPr/>
        </p:nvSpPr>
        <p:spPr bwMode="auto">
          <a:xfrm>
            <a:off x="5000625" y="928688"/>
            <a:ext cx="35718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Возможность создавать новые виды бизнеса, увлечения эффективность за счёт правильного комбинирования навыков и умений</a:t>
            </a:r>
          </a:p>
        </p:txBody>
      </p:sp>
      <p:sp>
        <p:nvSpPr>
          <p:cNvPr id="61455" name="TextBox 24"/>
          <p:cNvSpPr txBox="1">
            <a:spLocks noChangeArrowheads="1"/>
          </p:cNvSpPr>
          <p:nvPr/>
        </p:nvSpPr>
        <p:spPr bwMode="auto">
          <a:xfrm>
            <a:off x="5000625" y="2928938"/>
            <a:ext cx="357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Лидерство в совершенствовании продукта, создании более высокой потребительской стоимости</a:t>
            </a:r>
          </a:p>
        </p:txBody>
      </p:sp>
      <p:sp>
        <p:nvSpPr>
          <p:cNvPr id="61456" name="TextBox 25"/>
          <p:cNvSpPr txBox="1">
            <a:spLocks noChangeArrowheads="1"/>
          </p:cNvSpPr>
          <p:nvPr/>
        </p:nvSpPr>
        <p:spPr bwMode="auto">
          <a:xfrm>
            <a:off x="5000625" y="4929188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Конкуренция в зоне кривой ценности, борьба за рыночную долю</a:t>
            </a:r>
          </a:p>
        </p:txBody>
      </p:sp>
      <p:cxnSp>
        <p:nvCxnSpPr>
          <p:cNvPr id="28" name="Прямая со стрелкой 27"/>
          <p:cNvCxnSpPr>
            <a:stCxn id="2" idx="4"/>
            <a:endCxn id="3" idx="0"/>
          </p:cNvCxnSpPr>
          <p:nvPr/>
        </p:nvCxnSpPr>
        <p:spPr>
          <a:xfrm rot="5400000">
            <a:off x="1571625" y="2606675"/>
            <a:ext cx="35718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3" idx="4"/>
            <a:endCxn id="4" idx="0"/>
          </p:cNvCxnSpPr>
          <p:nvPr/>
        </p:nvCxnSpPr>
        <p:spPr>
          <a:xfrm rot="5400000">
            <a:off x="1571625" y="4465638"/>
            <a:ext cx="35718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313" y="785813"/>
            <a:ext cx="3143250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467" name="TextBox 2"/>
          <p:cNvSpPr txBox="1">
            <a:spLocks noChangeArrowheads="1"/>
          </p:cNvSpPr>
          <p:nvPr/>
        </p:nvSpPr>
        <p:spPr bwMode="auto">
          <a:xfrm>
            <a:off x="500063" y="107156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ЛИДЕР</a:t>
            </a:r>
          </a:p>
        </p:txBody>
      </p:sp>
      <p:sp>
        <p:nvSpPr>
          <p:cNvPr id="4" name="Овал 3"/>
          <p:cNvSpPr/>
          <p:nvPr/>
        </p:nvSpPr>
        <p:spPr>
          <a:xfrm>
            <a:off x="214313" y="2857500"/>
            <a:ext cx="3143250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469" name="TextBox 6"/>
          <p:cNvSpPr txBox="1">
            <a:spLocks noChangeArrowheads="1"/>
          </p:cNvSpPr>
          <p:nvPr/>
        </p:nvSpPr>
        <p:spPr bwMode="auto">
          <a:xfrm>
            <a:off x="500063" y="3143250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МЕНЕДЖЕР</a:t>
            </a:r>
          </a:p>
        </p:txBody>
      </p:sp>
      <p:sp>
        <p:nvSpPr>
          <p:cNvPr id="8" name="Овал 7"/>
          <p:cNvSpPr/>
          <p:nvPr/>
        </p:nvSpPr>
        <p:spPr>
          <a:xfrm>
            <a:off x="214313" y="4786313"/>
            <a:ext cx="3143250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471" name="TextBox 8"/>
          <p:cNvSpPr txBox="1">
            <a:spLocks noChangeArrowheads="1"/>
          </p:cNvSpPr>
          <p:nvPr/>
        </p:nvSpPr>
        <p:spPr bwMode="auto">
          <a:xfrm>
            <a:off x="642938" y="5143500"/>
            <a:ext cx="2357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АДМИНИСТРАТОР</a:t>
            </a:r>
          </a:p>
        </p:txBody>
      </p:sp>
      <p:sp>
        <p:nvSpPr>
          <p:cNvPr id="62472" name="TextBox 9"/>
          <p:cNvSpPr txBox="1">
            <a:spLocks noChangeArrowheads="1"/>
          </p:cNvSpPr>
          <p:nvPr/>
        </p:nvSpPr>
        <p:spPr bwMode="auto">
          <a:xfrm>
            <a:off x="4000500" y="714375"/>
            <a:ext cx="514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Видение будущего и определение возможностей</a:t>
            </a:r>
          </a:p>
          <a:p>
            <a:r>
              <a:rPr lang="ru-RU">
                <a:latin typeface="Calibri" pitchFamily="34" charset="0"/>
              </a:rPr>
              <a:t>Мотивация других</a:t>
            </a:r>
          </a:p>
          <a:p>
            <a:r>
              <a:rPr lang="ru-RU">
                <a:latin typeface="Calibri" pitchFamily="34" charset="0"/>
              </a:rPr>
              <a:t>Лицо, представляющее организацию</a:t>
            </a:r>
          </a:p>
          <a:p>
            <a:r>
              <a:rPr lang="ru-RU">
                <a:latin typeface="Calibri" pitchFamily="34" charset="0"/>
              </a:rPr>
              <a:t>Придание смысла организации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394075" y="1320800"/>
            <a:ext cx="1214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357563" y="1285875"/>
            <a:ext cx="6429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5" name="TextBox 29"/>
          <p:cNvSpPr txBox="1">
            <a:spLocks noChangeArrowheads="1"/>
          </p:cNvSpPr>
          <p:nvPr/>
        </p:nvSpPr>
        <p:spPr bwMode="auto">
          <a:xfrm>
            <a:off x="5929313" y="2500313"/>
            <a:ext cx="32146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Планирование</a:t>
            </a:r>
          </a:p>
          <a:p>
            <a:r>
              <a:rPr lang="ru-RU">
                <a:latin typeface="Calibri" pitchFamily="34" charset="0"/>
              </a:rPr>
              <a:t>Организация</a:t>
            </a:r>
          </a:p>
          <a:p>
            <a:r>
              <a:rPr lang="ru-RU">
                <a:latin typeface="Calibri" pitchFamily="34" charset="0"/>
              </a:rPr>
              <a:t>Подбор персонала</a:t>
            </a:r>
          </a:p>
          <a:p>
            <a:r>
              <a:rPr lang="ru-RU">
                <a:latin typeface="Calibri" pitchFamily="34" charset="0"/>
              </a:rPr>
              <a:t>Обеспечение ресурсами</a:t>
            </a:r>
          </a:p>
          <a:p>
            <a:r>
              <a:rPr lang="ru-RU">
                <a:latin typeface="Calibri" pitchFamily="34" charset="0"/>
              </a:rPr>
              <a:t>Мониторинг и контроль</a:t>
            </a:r>
          </a:p>
          <a:p>
            <a:r>
              <a:rPr lang="ru-RU">
                <a:latin typeface="Calibri" pitchFamily="34" charset="0"/>
              </a:rPr>
              <a:t>Переговоры и коммуникация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5037138" y="3321050"/>
            <a:ext cx="17859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357563" y="3357563"/>
            <a:ext cx="25717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8" name="TextBox 35"/>
          <p:cNvSpPr txBox="1">
            <a:spLocks noChangeArrowheads="1"/>
          </p:cNvSpPr>
          <p:nvPr/>
        </p:nvSpPr>
        <p:spPr bwMode="auto">
          <a:xfrm>
            <a:off x="4429125" y="4786313"/>
            <a:ext cx="4500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Выполнение рутинных операций</a:t>
            </a:r>
          </a:p>
          <a:p>
            <a:r>
              <a:rPr lang="ru-RU">
                <a:latin typeface="Calibri" pitchFamily="34" charset="0"/>
              </a:rPr>
              <a:t>Обеспечение работоспособности системы сбора, хранения и анализа информации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3965575" y="5249863"/>
            <a:ext cx="9286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357563" y="5286375"/>
            <a:ext cx="10715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714375" y="1571625"/>
            <a:ext cx="7715250" cy="33575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" name="TextBox 11"/>
          <p:cNvSpPr txBox="1">
            <a:spLocks noChangeArrowheads="1"/>
          </p:cNvSpPr>
          <p:nvPr/>
        </p:nvSpPr>
        <p:spPr bwMode="auto">
          <a:xfrm>
            <a:off x="1143000" y="21431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«Стратегическое мышление – это синтез стратегического видения, интуиции и креативности».</a:t>
            </a:r>
          </a:p>
        </p:txBody>
      </p:sp>
      <p:sp>
        <p:nvSpPr>
          <p:cNvPr id="4100" name="TextBox 12"/>
          <p:cNvSpPr txBox="1">
            <a:spLocks noChangeArrowheads="1"/>
          </p:cNvSpPr>
          <p:nvPr/>
        </p:nvSpPr>
        <p:spPr bwMode="auto">
          <a:xfrm>
            <a:off x="6286500" y="414337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Г. Минцберг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4143375" y="1000125"/>
            <a:ext cx="1857375" cy="1714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357813" y="2071688"/>
            <a:ext cx="2000250" cy="17859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4875" y="3571875"/>
            <a:ext cx="1857375" cy="1714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143250" y="3786188"/>
            <a:ext cx="1857375" cy="1714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00313" y="1357313"/>
            <a:ext cx="1857375" cy="1714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57375" y="2857500"/>
            <a:ext cx="1857375" cy="1714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214688" y="2500313"/>
            <a:ext cx="2571750" cy="150018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571875" y="2786063"/>
            <a:ext cx="185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ПРОСТРАНСТВО </a:t>
            </a:r>
          </a:p>
          <a:p>
            <a:pPr algn="ctr"/>
            <a:r>
              <a:rPr lang="ru-RU" b="1">
                <a:latin typeface="Calibri" pitchFamily="34" charset="0"/>
              </a:rPr>
              <a:t>ДЕЯТЕЛЬНОСТИ</a:t>
            </a:r>
          </a:p>
          <a:p>
            <a:pPr algn="ctr"/>
            <a:r>
              <a:rPr lang="ru-RU" b="1">
                <a:latin typeface="Calibri" pitchFamily="34" charset="0"/>
              </a:rPr>
              <a:t>ОРГАНИЗАЦИИ</a:t>
            </a:r>
          </a:p>
        </p:txBody>
      </p:sp>
      <p:sp>
        <p:nvSpPr>
          <p:cNvPr id="64522" name="TextBox 9"/>
          <p:cNvSpPr txBox="1">
            <a:spLocks noChangeArrowheads="1"/>
          </p:cNvSpPr>
          <p:nvPr/>
        </p:nvSpPr>
        <p:spPr bwMode="auto">
          <a:xfrm>
            <a:off x="2571750" y="1928813"/>
            <a:ext cx="1571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Экономические воздействия</a:t>
            </a:r>
          </a:p>
        </p:txBody>
      </p:sp>
      <p:sp>
        <p:nvSpPr>
          <p:cNvPr id="64523" name="TextBox 10"/>
          <p:cNvSpPr txBox="1">
            <a:spLocks noChangeArrowheads="1"/>
          </p:cNvSpPr>
          <p:nvPr/>
        </p:nvSpPr>
        <p:spPr bwMode="auto">
          <a:xfrm>
            <a:off x="4286250" y="1428750"/>
            <a:ext cx="1571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Социодемогра-фические воздействия</a:t>
            </a:r>
          </a:p>
        </p:txBody>
      </p:sp>
      <p:sp>
        <p:nvSpPr>
          <p:cNvPr id="64524" name="TextBox 11"/>
          <p:cNvSpPr txBox="1">
            <a:spLocks noChangeArrowheads="1"/>
          </p:cNvSpPr>
          <p:nvPr/>
        </p:nvSpPr>
        <p:spPr bwMode="auto">
          <a:xfrm>
            <a:off x="5286375" y="2571750"/>
            <a:ext cx="22145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Институциональные </a:t>
            </a:r>
            <a:r>
              <a:rPr lang="ru-RU" sz="1600">
                <a:latin typeface="Calibri" pitchFamily="34" charset="0"/>
              </a:rPr>
              <a:t>воздействия</a:t>
            </a:r>
          </a:p>
        </p:txBody>
      </p:sp>
      <p:sp>
        <p:nvSpPr>
          <p:cNvPr id="64525" name="TextBox 12"/>
          <p:cNvSpPr txBox="1">
            <a:spLocks noChangeArrowheads="1"/>
          </p:cNvSpPr>
          <p:nvPr/>
        </p:nvSpPr>
        <p:spPr bwMode="auto">
          <a:xfrm>
            <a:off x="5000625" y="4143375"/>
            <a:ext cx="142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Политические воздействия</a:t>
            </a:r>
          </a:p>
        </p:txBody>
      </p:sp>
      <p:sp>
        <p:nvSpPr>
          <p:cNvPr id="64526" name="TextBox 13"/>
          <p:cNvSpPr txBox="1">
            <a:spLocks noChangeArrowheads="1"/>
          </p:cNvSpPr>
          <p:nvPr/>
        </p:nvSpPr>
        <p:spPr bwMode="auto">
          <a:xfrm>
            <a:off x="3071813" y="4429125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Экологические воздействия</a:t>
            </a:r>
          </a:p>
        </p:txBody>
      </p:sp>
      <p:sp>
        <p:nvSpPr>
          <p:cNvPr id="64527" name="TextBox 14"/>
          <p:cNvSpPr txBox="1">
            <a:spLocks noChangeArrowheads="1"/>
          </p:cNvSpPr>
          <p:nvPr/>
        </p:nvSpPr>
        <p:spPr bwMode="auto">
          <a:xfrm>
            <a:off x="1643063" y="3429000"/>
            <a:ext cx="19288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Технологические воздействия</a:t>
            </a:r>
          </a:p>
        </p:txBody>
      </p:sp>
      <p:sp>
        <p:nvSpPr>
          <p:cNvPr id="64528" name="TextBox 15"/>
          <p:cNvSpPr txBox="1">
            <a:spLocks noChangeArrowheads="1"/>
          </p:cNvSpPr>
          <p:nvPr/>
        </p:nvSpPr>
        <p:spPr bwMode="auto">
          <a:xfrm>
            <a:off x="1357313" y="357188"/>
            <a:ext cx="6500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Стратегический анализ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357313" y="785813"/>
            <a:ext cx="6500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86125" y="2071688"/>
            <a:ext cx="2500313" cy="20002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539" name="TextBox 2"/>
          <p:cNvSpPr txBox="1">
            <a:spLocks noChangeArrowheads="1"/>
          </p:cNvSpPr>
          <p:nvPr/>
        </p:nvSpPr>
        <p:spPr bwMode="auto">
          <a:xfrm>
            <a:off x="3571875" y="2571750"/>
            <a:ext cx="2000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ИНТЕНСИВНОСТЬ ВНУТРЕННЕЙ КОНКУРЕНЦИИ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286375" y="214313"/>
            <a:ext cx="3214688" cy="1643062"/>
          </a:xfrm>
          <a:prstGeom prst="wedgeRoundRectCallout">
            <a:avLst>
              <a:gd name="adj1" fmla="val -43839"/>
              <a:gd name="adj2" fmla="val 7968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500688" y="4429125"/>
            <a:ext cx="3214687" cy="1643063"/>
          </a:xfrm>
          <a:prstGeom prst="wedgeRoundRectCallout">
            <a:avLst>
              <a:gd name="adj1" fmla="val -53878"/>
              <a:gd name="adj2" fmla="val -8317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85750" y="285750"/>
            <a:ext cx="3214688" cy="1643063"/>
          </a:xfrm>
          <a:prstGeom prst="wedgeRoundRectCallout">
            <a:avLst>
              <a:gd name="adj1" fmla="val 51951"/>
              <a:gd name="adj2" fmla="val 7805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85750" y="4286250"/>
            <a:ext cx="3214688" cy="1643063"/>
          </a:xfrm>
          <a:prstGeom prst="wedgeRoundRectCallout">
            <a:avLst>
              <a:gd name="adj1" fmla="val 51951"/>
              <a:gd name="adj2" fmla="val -7990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544" name="TextBox 8"/>
          <p:cNvSpPr txBox="1">
            <a:spLocks noChangeArrowheads="1"/>
          </p:cNvSpPr>
          <p:nvPr/>
        </p:nvSpPr>
        <p:spPr bwMode="auto">
          <a:xfrm>
            <a:off x="5357813" y="357188"/>
            <a:ext cx="3000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Рыночная мощь потребителей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Способность потребителей диктовать цены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572125" y="1071563"/>
            <a:ext cx="2571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11"/>
          <p:cNvSpPr txBox="1">
            <a:spLocks noChangeArrowheads="1"/>
          </p:cNvSpPr>
          <p:nvPr/>
        </p:nvSpPr>
        <p:spPr bwMode="auto">
          <a:xfrm>
            <a:off x="357188" y="428625"/>
            <a:ext cx="30003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Угроза появления новых конкурентов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Барьеры вхождения и ухода из отрасли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00063" y="1143000"/>
            <a:ext cx="2714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8" name="TextBox 16"/>
          <p:cNvSpPr txBox="1">
            <a:spLocks noChangeArrowheads="1"/>
          </p:cNvSpPr>
          <p:nvPr/>
        </p:nvSpPr>
        <p:spPr bwMode="auto">
          <a:xfrm>
            <a:off x="357188" y="4357688"/>
            <a:ext cx="3000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Рыночная мощь поставщиков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Способность потребителей диктовать цены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1500" y="5072063"/>
            <a:ext cx="2571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50" name="TextBox 18"/>
          <p:cNvSpPr txBox="1">
            <a:spLocks noChangeArrowheads="1"/>
          </p:cNvSpPr>
          <p:nvPr/>
        </p:nvSpPr>
        <p:spPr bwMode="auto">
          <a:xfrm>
            <a:off x="5715000" y="4786313"/>
            <a:ext cx="2786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Угроза появления принципиально новых товаров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57250" y="2000250"/>
            <a:ext cx="6289675" cy="10588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28875" y="2071688"/>
            <a:ext cx="4500563" cy="8572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286125" y="2500313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286375" y="2500313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428875" y="2501900"/>
            <a:ext cx="4500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28875" y="2643188"/>
            <a:ext cx="45005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28875" y="2786063"/>
            <a:ext cx="45005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7" name="TextBox 20"/>
          <p:cNvSpPr txBox="1">
            <a:spLocks noChangeArrowheads="1"/>
          </p:cNvSpPr>
          <p:nvPr/>
        </p:nvSpPr>
        <p:spPr bwMode="auto">
          <a:xfrm>
            <a:off x="2643188" y="2071688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Цель</a:t>
            </a:r>
          </a:p>
        </p:txBody>
      </p:sp>
      <p:sp>
        <p:nvSpPr>
          <p:cNvPr id="68618" name="TextBox 21"/>
          <p:cNvSpPr txBox="1">
            <a:spLocks noChangeArrowheads="1"/>
          </p:cNvSpPr>
          <p:nvPr/>
        </p:nvSpPr>
        <p:spPr bwMode="auto">
          <a:xfrm>
            <a:off x="3857625" y="2071688"/>
            <a:ext cx="1789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Целевой показатель</a:t>
            </a:r>
          </a:p>
        </p:txBody>
      </p:sp>
      <p:sp>
        <p:nvSpPr>
          <p:cNvPr id="68619" name="TextBox 24"/>
          <p:cNvSpPr txBox="1">
            <a:spLocks noChangeArrowheads="1"/>
          </p:cNvSpPr>
          <p:nvPr/>
        </p:nvSpPr>
        <p:spPr bwMode="auto">
          <a:xfrm>
            <a:off x="5572125" y="2000250"/>
            <a:ext cx="155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Нормативное значение</a:t>
            </a:r>
          </a:p>
        </p:txBody>
      </p:sp>
      <p:sp>
        <p:nvSpPr>
          <p:cNvPr id="68620" name="TextBox 25"/>
          <p:cNvSpPr txBox="1">
            <a:spLocks noChangeArrowheads="1"/>
          </p:cNvSpPr>
          <p:nvPr/>
        </p:nvSpPr>
        <p:spPr bwMode="auto">
          <a:xfrm>
            <a:off x="857250" y="2286000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Финансовые перспективы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357313" y="3071813"/>
            <a:ext cx="6289675" cy="1058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928938" y="3143250"/>
            <a:ext cx="4500562" cy="8572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3786188" y="3571875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786438" y="3571875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928938" y="3573463"/>
            <a:ext cx="4500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928938" y="3714750"/>
            <a:ext cx="45005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928938" y="3857625"/>
            <a:ext cx="45005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8" name="TextBox 64"/>
          <p:cNvSpPr txBox="1">
            <a:spLocks noChangeArrowheads="1"/>
          </p:cNvSpPr>
          <p:nvPr/>
        </p:nvSpPr>
        <p:spPr bwMode="auto">
          <a:xfrm>
            <a:off x="3143250" y="3143250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Цель</a:t>
            </a:r>
          </a:p>
        </p:txBody>
      </p:sp>
      <p:sp>
        <p:nvSpPr>
          <p:cNvPr id="68629" name="TextBox 65"/>
          <p:cNvSpPr txBox="1">
            <a:spLocks noChangeArrowheads="1"/>
          </p:cNvSpPr>
          <p:nvPr/>
        </p:nvSpPr>
        <p:spPr bwMode="auto">
          <a:xfrm>
            <a:off x="4357688" y="3143250"/>
            <a:ext cx="1789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Целевой показатель</a:t>
            </a:r>
          </a:p>
        </p:txBody>
      </p:sp>
      <p:sp>
        <p:nvSpPr>
          <p:cNvPr id="68630" name="TextBox 66"/>
          <p:cNvSpPr txBox="1">
            <a:spLocks noChangeArrowheads="1"/>
          </p:cNvSpPr>
          <p:nvPr/>
        </p:nvSpPr>
        <p:spPr bwMode="auto">
          <a:xfrm>
            <a:off x="6072188" y="3071813"/>
            <a:ext cx="1557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Нормативное значение</a:t>
            </a:r>
          </a:p>
        </p:txBody>
      </p:sp>
      <p:sp>
        <p:nvSpPr>
          <p:cNvPr id="68631" name="TextBox 67"/>
          <p:cNvSpPr txBox="1">
            <a:spLocks noChangeArrowheads="1"/>
          </p:cNvSpPr>
          <p:nvPr/>
        </p:nvSpPr>
        <p:spPr bwMode="auto">
          <a:xfrm>
            <a:off x="1357313" y="3071813"/>
            <a:ext cx="13700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Внешние перспективы</a:t>
            </a:r>
          </a:p>
          <a:p>
            <a:pPr algn="ctr"/>
            <a:r>
              <a:rPr lang="ru-RU" sz="1400">
                <a:latin typeface="Calibri" pitchFamily="34" charset="0"/>
              </a:rPr>
              <a:t>(перспективы по клиентам)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857375" y="4143375"/>
            <a:ext cx="6289675" cy="10588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429000" y="4214813"/>
            <a:ext cx="4500563" cy="8572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5400000">
            <a:off x="4286250" y="4643438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6286500" y="4643438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3429000" y="4645025"/>
            <a:ext cx="45005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429000" y="4786313"/>
            <a:ext cx="45005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429000" y="4929188"/>
            <a:ext cx="45005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39" name="TextBox 75"/>
          <p:cNvSpPr txBox="1">
            <a:spLocks noChangeArrowheads="1"/>
          </p:cNvSpPr>
          <p:nvPr/>
        </p:nvSpPr>
        <p:spPr bwMode="auto">
          <a:xfrm>
            <a:off x="3643313" y="4214813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Цель</a:t>
            </a:r>
          </a:p>
        </p:txBody>
      </p:sp>
      <p:sp>
        <p:nvSpPr>
          <p:cNvPr id="68640" name="TextBox 76"/>
          <p:cNvSpPr txBox="1">
            <a:spLocks noChangeArrowheads="1"/>
          </p:cNvSpPr>
          <p:nvPr/>
        </p:nvSpPr>
        <p:spPr bwMode="auto">
          <a:xfrm>
            <a:off x="4857750" y="4214813"/>
            <a:ext cx="1789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Целевой показатель</a:t>
            </a:r>
          </a:p>
        </p:txBody>
      </p:sp>
      <p:sp>
        <p:nvSpPr>
          <p:cNvPr id="68641" name="TextBox 77"/>
          <p:cNvSpPr txBox="1">
            <a:spLocks noChangeArrowheads="1"/>
          </p:cNvSpPr>
          <p:nvPr/>
        </p:nvSpPr>
        <p:spPr bwMode="auto">
          <a:xfrm>
            <a:off x="6572250" y="4143375"/>
            <a:ext cx="155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Нормативное значение</a:t>
            </a:r>
          </a:p>
        </p:txBody>
      </p:sp>
      <p:sp>
        <p:nvSpPr>
          <p:cNvPr id="68642" name="TextBox 78"/>
          <p:cNvSpPr txBox="1">
            <a:spLocks noChangeArrowheads="1"/>
          </p:cNvSpPr>
          <p:nvPr/>
        </p:nvSpPr>
        <p:spPr bwMode="auto">
          <a:xfrm>
            <a:off x="1857375" y="4429125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Внутренние перспективы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2357438" y="5214938"/>
            <a:ext cx="6289675" cy="1058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929063" y="5286375"/>
            <a:ext cx="4500562" cy="8572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>
            <a:off x="4786313" y="5715000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6786563" y="5715000"/>
            <a:ext cx="857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3929063" y="5716588"/>
            <a:ext cx="45005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929063" y="5857875"/>
            <a:ext cx="45005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929063" y="6000750"/>
            <a:ext cx="45005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50" name="TextBox 86"/>
          <p:cNvSpPr txBox="1">
            <a:spLocks noChangeArrowheads="1"/>
          </p:cNvSpPr>
          <p:nvPr/>
        </p:nvSpPr>
        <p:spPr bwMode="auto">
          <a:xfrm>
            <a:off x="4143375" y="5286375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Цель</a:t>
            </a:r>
          </a:p>
        </p:txBody>
      </p:sp>
      <p:sp>
        <p:nvSpPr>
          <p:cNvPr id="68651" name="TextBox 87"/>
          <p:cNvSpPr txBox="1">
            <a:spLocks noChangeArrowheads="1"/>
          </p:cNvSpPr>
          <p:nvPr/>
        </p:nvSpPr>
        <p:spPr bwMode="auto">
          <a:xfrm>
            <a:off x="5357813" y="5286375"/>
            <a:ext cx="1789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Целевой показатель</a:t>
            </a:r>
          </a:p>
        </p:txBody>
      </p:sp>
      <p:sp>
        <p:nvSpPr>
          <p:cNvPr id="68652" name="TextBox 88"/>
          <p:cNvSpPr txBox="1">
            <a:spLocks noChangeArrowheads="1"/>
          </p:cNvSpPr>
          <p:nvPr/>
        </p:nvSpPr>
        <p:spPr bwMode="auto">
          <a:xfrm>
            <a:off x="7072313" y="5214938"/>
            <a:ext cx="1557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Нормативное значение</a:t>
            </a:r>
          </a:p>
        </p:txBody>
      </p:sp>
      <p:sp>
        <p:nvSpPr>
          <p:cNvPr id="68653" name="TextBox 89"/>
          <p:cNvSpPr txBox="1">
            <a:spLocks noChangeArrowheads="1"/>
          </p:cNvSpPr>
          <p:nvPr/>
        </p:nvSpPr>
        <p:spPr bwMode="auto">
          <a:xfrm>
            <a:off x="2357438" y="5500688"/>
            <a:ext cx="1571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Обучение и рост</a:t>
            </a:r>
          </a:p>
        </p:txBody>
      </p:sp>
      <p:cxnSp>
        <p:nvCxnSpPr>
          <p:cNvPr id="92" name="Прямая со стрелкой 91"/>
          <p:cNvCxnSpPr/>
          <p:nvPr/>
        </p:nvCxnSpPr>
        <p:spPr>
          <a:xfrm rot="16200000" flipV="1">
            <a:off x="1571626" y="5500687"/>
            <a:ext cx="1071562" cy="50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rot="16200000" flipV="1">
            <a:off x="1071563" y="4429125"/>
            <a:ext cx="1000125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 rot="16200000" flipV="1">
            <a:off x="571500" y="3357563"/>
            <a:ext cx="1000125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16200000" flipV="1">
            <a:off x="35720" y="2250281"/>
            <a:ext cx="1071562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58" name="TextBox 105"/>
          <p:cNvSpPr txBox="1">
            <a:spLocks noChangeArrowheads="1"/>
          </p:cNvSpPr>
          <p:nvPr/>
        </p:nvSpPr>
        <p:spPr bwMode="auto">
          <a:xfrm>
            <a:off x="357188" y="1571625"/>
            <a:ext cx="17145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alibri" pitchFamily="34" charset="0"/>
              </a:rPr>
              <a:t>Миссия и стратегия</a:t>
            </a: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2143125" y="1571625"/>
            <a:ext cx="4929188" cy="357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16200000" flipH="1">
            <a:off x="6965157" y="2321719"/>
            <a:ext cx="928687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16200000" flipH="1">
            <a:off x="7465219" y="3393281"/>
            <a:ext cx="928688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rot="16200000" flipH="1">
            <a:off x="7965282" y="4464844"/>
            <a:ext cx="928687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63" name="TextBox 115"/>
          <p:cNvSpPr txBox="1">
            <a:spLocks noChangeArrowheads="1"/>
          </p:cNvSpPr>
          <p:nvPr/>
        </p:nvSpPr>
        <p:spPr bwMode="auto">
          <a:xfrm>
            <a:off x="428625" y="357188"/>
            <a:ext cx="8215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Взаимосвязи показателей в стратегической карте: формат Майзеля</a:t>
            </a: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>
            <a:off x="500063" y="714375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65" name="TextBox 118"/>
          <p:cNvSpPr txBox="1">
            <a:spLocks noChangeArrowheads="1"/>
          </p:cNvSpPr>
          <p:nvPr/>
        </p:nvSpPr>
        <p:spPr bwMode="auto">
          <a:xfrm>
            <a:off x="500063" y="928688"/>
            <a:ext cx="685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Общий формат карты сбалансированных показателей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800000">
            <a:off x="5246688" y="601663"/>
            <a:ext cx="2714625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63" y="5429250"/>
            <a:ext cx="2714625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 rot="8700000">
            <a:off x="1674813" y="458788"/>
            <a:ext cx="2714625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 rot="6600000">
            <a:off x="6180137" y="3467101"/>
            <a:ext cx="2714625" cy="1371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 rot="3600000">
            <a:off x="673100" y="3532188"/>
            <a:ext cx="2714625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14750" y="2286000"/>
            <a:ext cx="2000250" cy="17859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3714750" y="2786063"/>
            <a:ext cx="2071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Стратегическое</a:t>
            </a:r>
          </a:p>
          <a:p>
            <a:pPr algn="ctr"/>
            <a:r>
              <a:rPr lang="ru-RU" sz="2000" b="1">
                <a:latin typeface="Calibri" pitchFamily="34" charset="0"/>
              </a:rPr>
              <a:t>мышление</a:t>
            </a:r>
          </a:p>
        </p:txBody>
      </p:sp>
      <p:sp>
        <p:nvSpPr>
          <p:cNvPr id="5129" name="TextBox 12"/>
          <p:cNvSpPr txBox="1">
            <a:spLocks noChangeArrowheads="1"/>
          </p:cNvSpPr>
          <p:nvPr/>
        </p:nvSpPr>
        <p:spPr bwMode="auto">
          <a:xfrm rot="1800000">
            <a:off x="5599113" y="814388"/>
            <a:ext cx="2000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Сценарии и альтернативы</a:t>
            </a:r>
          </a:p>
        </p:txBody>
      </p:sp>
      <p:sp>
        <p:nvSpPr>
          <p:cNvPr id="5130" name="TextBox 13"/>
          <p:cNvSpPr txBox="1">
            <a:spLocks noChangeArrowheads="1"/>
          </p:cNvSpPr>
          <p:nvPr/>
        </p:nvSpPr>
        <p:spPr bwMode="auto">
          <a:xfrm>
            <a:off x="3643313" y="564356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Построение и основание гипотез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 rot="-2100000">
            <a:off x="1984375" y="86677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Чувство времени</a:t>
            </a: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 rot="-4200000">
            <a:off x="6441282" y="3867944"/>
            <a:ext cx="22145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Ментальная модель системы</a:t>
            </a:r>
          </a:p>
        </p:txBody>
      </p:sp>
      <p:sp>
        <p:nvSpPr>
          <p:cNvPr id="5133" name="TextBox 16"/>
          <p:cNvSpPr txBox="1">
            <a:spLocks noChangeArrowheads="1"/>
          </p:cNvSpPr>
          <p:nvPr/>
        </p:nvSpPr>
        <p:spPr bwMode="auto">
          <a:xfrm rot="3600000">
            <a:off x="923132" y="3756818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Видение будущего и чувство направления</a:t>
            </a:r>
          </a:p>
        </p:txBody>
      </p:sp>
      <p:sp>
        <p:nvSpPr>
          <p:cNvPr id="20" name="Стрелка вправо 19"/>
          <p:cNvSpPr/>
          <p:nvPr/>
        </p:nvSpPr>
        <p:spPr>
          <a:xfrm rot="20400000">
            <a:off x="2625725" y="3167063"/>
            <a:ext cx="1103313" cy="738187"/>
          </a:xfrm>
          <a:prstGeom prst="rightArrow">
            <a:avLst>
              <a:gd name="adj1" fmla="val 50000"/>
              <a:gd name="adj2" fmla="val 716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2000000">
            <a:off x="5626100" y="3238500"/>
            <a:ext cx="1106488" cy="738188"/>
          </a:xfrm>
          <a:prstGeom prst="rightArrow">
            <a:avLst>
              <a:gd name="adj1" fmla="val 50000"/>
              <a:gd name="adj2" fmla="val 716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4174332" y="4255294"/>
            <a:ext cx="1104900" cy="738187"/>
          </a:xfrm>
          <a:prstGeom prst="rightArrow">
            <a:avLst>
              <a:gd name="adj1" fmla="val 50000"/>
              <a:gd name="adj2" fmla="val 716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7800000">
            <a:off x="5156994" y="1648619"/>
            <a:ext cx="1104900" cy="738188"/>
          </a:xfrm>
          <a:prstGeom prst="rightArrow">
            <a:avLst>
              <a:gd name="adj1" fmla="val 50000"/>
              <a:gd name="adj2" fmla="val 716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3000000">
            <a:off x="3228182" y="1648619"/>
            <a:ext cx="1104900" cy="738187"/>
          </a:xfrm>
          <a:prstGeom prst="rightArrow">
            <a:avLst>
              <a:gd name="adj1" fmla="val 50000"/>
              <a:gd name="adj2" fmla="val 716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numCol="3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Seen First Thinking first Doing First</a:t>
            </a:r>
            <a:endParaRPr lang="ru-RU" sz="3600" dirty="0"/>
          </a:p>
        </p:txBody>
      </p:sp>
      <p:sp>
        <p:nvSpPr>
          <p:cNvPr id="7171" name="TextBox 19"/>
          <p:cNvSpPr txBox="1">
            <a:spLocks noChangeArrowheads="1"/>
          </p:cNvSpPr>
          <p:nvPr/>
        </p:nvSpPr>
        <p:spPr bwMode="auto">
          <a:xfrm>
            <a:off x="928688" y="157162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Идея</a:t>
            </a:r>
          </a:p>
        </p:txBody>
      </p:sp>
      <p:sp>
        <p:nvSpPr>
          <p:cNvPr id="7172" name="TextBox 20"/>
          <p:cNvSpPr txBox="1">
            <a:spLocks noChangeArrowheads="1"/>
          </p:cNvSpPr>
          <p:nvPr/>
        </p:nvSpPr>
        <p:spPr bwMode="auto">
          <a:xfrm>
            <a:off x="928688" y="2428875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Искусство</a:t>
            </a:r>
          </a:p>
        </p:txBody>
      </p:sp>
      <p:sp>
        <p:nvSpPr>
          <p:cNvPr id="7173" name="TextBox 23"/>
          <p:cNvSpPr txBox="1">
            <a:spLocks noChangeArrowheads="1"/>
          </p:cNvSpPr>
          <p:nvPr/>
        </p:nvSpPr>
        <p:spPr bwMode="auto">
          <a:xfrm>
            <a:off x="928688" y="3286125"/>
            <a:ext cx="1785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Визуальный</a:t>
            </a:r>
          </a:p>
        </p:txBody>
      </p:sp>
      <p:sp>
        <p:nvSpPr>
          <p:cNvPr id="7174" name="TextBox 24"/>
          <p:cNvSpPr txBox="1">
            <a:spLocks noChangeArrowheads="1"/>
          </p:cNvSpPr>
          <p:nvPr/>
        </p:nvSpPr>
        <p:spPr bwMode="auto">
          <a:xfrm>
            <a:off x="928688" y="4143375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Видение</a:t>
            </a:r>
          </a:p>
        </p:txBody>
      </p:sp>
      <p:sp>
        <p:nvSpPr>
          <p:cNvPr id="7175" name="TextBox 29"/>
          <p:cNvSpPr txBox="1">
            <a:spLocks noChangeArrowheads="1"/>
          </p:cNvSpPr>
          <p:nvPr/>
        </p:nvSpPr>
        <p:spPr bwMode="auto">
          <a:xfrm>
            <a:off x="3286125" y="1571625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Стратегия</a:t>
            </a:r>
          </a:p>
        </p:txBody>
      </p:sp>
      <p:sp>
        <p:nvSpPr>
          <p:cNvPr id="7176" name="TextBox 30"/>
          <p:cNvSpPr txBox="1">
            <a:spLocks noChangeArrowheads="1"/>
          </p:cNvSpPr>
          <p:nvPr/>
        </p:nvSpPr>
        <p:spPr bwMode="auto">
          <a:xfrm>
            <a:off x="3286125" y="2428875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Наука</a:t>
            </a:r>
          </a:p>
        </p:txBody>
      </p:sp>
      <p:sp>
        <p:nvSpPr>
          <p:cNvPr id="7177" name="TextBox 31"/>
          <p:cNvSpPr txBox="1">
            <a:spLocks noChangeArrowheads="1"/>
          </p:cNvSpPr>
          <p:nvPr/>
        </p:nvSpPr>
        <p:spPr bwMode="auto">
          <a:xfrm>
            <a:off x="3286125" y="3286125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Вербальный</a:t>
            </a:r>
          </a:p>
        </p:txBody>
      </p:sp>
      <p:sp>
        <p:nvSpPr>
          <p:cNvPr id="7178" name="TextBox 32"/>
          <p:cNvSpPr txBox="1">
            <a:spLocks noChangeArrowheads="1"/>
          </p:cNvSpPr>
          <p:nvPr/>
        </p:nvSpPr>
        <p:spPr bwMode="auto">
          <a:xfrm>
            <a:off x="3286125" y="414337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Анализ</a:t>
            </a:r>
          </a:p>
        </p:txBody>
      </p:sp>
      <p:sp>
        <p:nvSpPr>
          <p:cNvPr id="7179" name="TextBox 33"/>
          <p:cNvSpPr txBox="1">
            <a:spLocks noChangeArrowheads="1"/>
          </p:cNvSpPr>
          <p:nvPr/>
        </p:nvSpPr>
        <p:spPr bwMode="auto">
          <a:xfrm>
            <a:off x="6215063" y="1571625"/>
            <a:ext cx="2500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Предпринимательская энергия</a:t>
            </a:r>
          </a:p>
        </p:txBody>
      </p:sp>
      <p:sp>
        <p:nvSpPr>
          <p:cNvPr id="7180" name="TextBox 34"/>
          <p:cNvSpPr txBox="1">
            <a:spLocks noChangeArrowheads="1"/>
          </p:cNvSpPr>
          <p:nvPr/>
        </p:nvSpPr>
        <p:spPr bwMode="auto">
          <a:xfrm>
            <a:off x="6215063" y="2428875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Ремесло</a:t>
            </a:r>
          </a:p>
        </p:txBody>
      </p:sp>
      <p:sp>
        <p:nvSpPr>
          <p:cNvPr id="7181" name="TextBox 35"/>
          <p:cNvSpPr txBox="1">
            <a:spLocks noChangeArrowheads="1"/>
          </p:cNvSpPr>
          <p:nvPr/>
        </p:nvSpPr>
        <p:spPr bwMode="auto">
          <a:xfrm>
            <a:off x="6215063" y="328612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Интуитивный</a:t>
            </a:r>
          </a:p>
        </p:txBody>
      </p:sp>
      <p:sp>
        <p:nvSpPr>
          <p:cNvPr id="7182" name="TextBox 36"/>
          <p:cNvSpPr txBox="1">
            <a:spLocks noChangeArrowheads="1"/>
          </p:cNvSpPr>
          <p:nvPr/>
        </p:nvSpPr>
        <p:spPr bwMode="auto">
          <a:xfrm>
            <a:off x="6215063" y="4143375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Импровизация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500063" y="714375"/>
            <a:ext cx="1214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Seen First</a:t>
            </a:r>
            <a:r>
              <a:rPr lang="ru-RU" b="1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Видение</a:t>
            </a:r>
          </a:p>
        </p:txBody>
      </p:sp>
      <p:sp>
        <p:nvSpPr>
          <p:cNvPr id="8195" name="TextBox 9"/>
          <p:cNvSpPr txBox="1">
            <a:spLocks noChangeArrowheads="1"/>
          </p:cNvSpPr>
          <p:nvPr/>
        </p:nvSpPr>
        <p:spPr bwMode="auto">
          <a:xfrm>
            <a:off x="285750" y="2786063"/>
            <a:ext cx="157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Thinking first</a:t>
            </a:r>
            <a:endParaRPr lang="ru-RU" b="1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Думание</a:t>
            </a:r>
          </a:p>
        </p:txBody>
      </p:sp>
      <p:sp>
        <p:nvSpPr>
          <p:cNvPr id="8196" name="TextBox 10"/>
          <p:cNvSpPr txBox="1">
            <a:spLocks noChangeArrowheads="1"/>
          </p:cNvSpPr>
          <p:nvPr/>
        </p:nvSpPr>
        <p:spPr bwMode="auto">
          <a:xfrm>
            <a:off x="428625" y="4857750"/>
            <a:ext cx="1357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Doing First</a:t>
            </a:r>
            <a:endParaRPr lang="ru-RU" b="1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Делание</a:t>
            </a:r>
          </a:p>
        </p:txBody>
      </p:sp>
      <p:sp>
        <p:nvSpPr>
          <p:cNvPr id="8197" name="TextBox 14"/>
          <p:cNvSpPr txBox="1">
            <a:spLocks noChangeArrowheads="1"/>
          </p:cNvSpPr>
          <p:nvPr/>
        </p:nvSpPr>
        <p:spPr bwMode="auto">
          <a:xfrm>
            <a:off x="3214688" y="714375"/>
            <a:ext cx="2000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Стратегическое мышление</a:t>
            </a:r>
          </a:p>
        </p:txBody>
      </p:sp>
      <p:sp>
        <p:nvSpPr>
          <p:cNvPr id="8198" name="TextBox 15"/>
          <p:cNvSpPr txBox="1">
            <a:spLocks noChangeArrowheads="1"/>
          </p:cNvSpPr>
          <p:nvPr/>
        </p:nvSpPr>
        <p:spPr bwMode="auto">
          <a:xfrm>
            <a:off x="3214688" y="2500313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Формальные системы стратегического планирования</a:t>
            </a:r>
          </a:p>
        </p:txBody>
      </p:sp>
      <p:sp>
        <p:nvSpPr>
          <p:cNvPr id="8199" name="TextBox 16"/>
          <p:cNvSpPr txBox="1">
            <a:spLocks noChangeArrowheads="1"/>
          </p:cNvSpPr>
          <p:nvPr/>
        </p:nvSpPr>
        <p:spPr bwMode="auto">
          <a:xfrm>
            <a:off x="3286125" y="4572000"/>
            <a:ext cx="1643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Эффективная реакция на возможности и проблемы</a:t>
            </a:r>
          </a:p>
        </p:txBody>
      </p:sp>
      <p:sp>
        <p:nvSpPr>
          <p:cNvPr id="18" name="Овал 17"/>
          <p:cNvSpPr/>
          <p:nvPr/>
        </p:nvSpPr>
        <p:spPr>
          <a:xfrm>
            <a:off x="6929438" y="2143125"/>
            <a:ext cx="1928812" cy="1928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 стрелкой 21"/>
          <p:cNvCxnSpPr>
            <a:stCxn id="8194" idx="3"/>
            <a:endCxn id="8197" idx="1"/>
          </p:cNvCxnSpPr>
          <p:nvPr/>
        </p:nvCxnSpPr>
        <p:spPr>
          <a:xfrm>
            <a:off x="1714500" y="1038225"/>
            <a:ext cx="15001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785938" y="3071813"/>
            <a:ext cx="1500187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785938" y="5143500"/>
            <a:ext cx="150018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8197" idx="3"/>
            <a:endCxn id="18" idx="0"/>
          </p:cNvCxnSpPr>
          <p:nvPr/>
        </p:nvCxnSpPr>
        <p:spPr>
          <a:xfrm>
            <a:off x="5214938" y="1038225"/>
            <a:ext cx="2679700" cy="11049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8199" idx="3"/>
            <a:endCxn id="18" idx="4"/>
          </p:cNvCxnSpPr>
          <p:nvPr/>
        </p:nvCxnSpPr>
        <p:spPr>
          <a:xfrm flipV="1">
            <a:off x="4929188" y="4071938"/>
            <a:ext cx="2965450" cy="110013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143500" y="3071813"/>
            <a:ext cx="150018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46"/>
          <p:cNvSpPr txBox="1">
            <a:spLocks noChangeArrowheads="1"/>
          </p:cNvSpPr>
          <p:nvPr/>
        </p:nvSpPr>
        <p:spPr bwMode="auto">
          <a:xfrm>
            <a:off x="7143750" y="2786063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Стратегия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75" y="1571625"/>
            <a:ext cx="7715250" cy="33575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143000" y="2143125"/>
            <a:ext cx="6786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«…Трагедия жизни в том, что ты можешь понять ее только в ретроспективе, а жить должен в перспективе».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4643438" y="4143375"/>
            <a:ext cx="3357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С. Кьеркегор, датский философ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 rot="16200000">
            <a:off x="1214438" y="5143500"/>
            <a:ext cx="857250" cy="85725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Куб 2"/>
          <p:cNvSpPr/>
          <p:nvPr/>
        </p:nvSpPr>
        <p:spPr>
          <a:xfrm rot="16200000">
            <a:off x="1928813" y="4429125"/>
            <a:ext cx="857250" cy="85725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Куб 3"/>
          <p:cNvSpPr/>
          <p:nvPr/>
        </p:nvSpPr>
        <p:spPr>
          <a:xfrm rot="16200000">
            <a:off x="2643188" y="3714750"/>
            <a:ext cx="857250" cy="85725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уб 4"/>
          <p:cNvSpPr/>
          <p:nvPr/>
        </p:nvSpPr>
        <p:spPr>
          <a:xfrm rot="16200000">
            <a:off x="3357563" y="3000375"/>
            <a:ext cx="857250" cy="85725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уб 5"/>
          <p:cNvSpPr/>
          <p:nvPr/>
        </p:nvSpPr>
        <p:spPr>
          <a:xfrm rot="16200000">
            <a:off x="4071938" y="2286000"/>
            <a:ext cx="857250" cy="85725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Куб 6"/>
          <p:cNvSpPr/>
          <p:nvPr/>
        </p:nvSpPr>
        <p:spPr>
          <a:xfrm rot="16200000">
            <a:off x="4786313" y="1571625"/>
            <a:ext cx="857250" cy="85725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643563" y="1785938"/>
            <a:ext cx="642937" cy="4143375"/>
          </a:xfrm>
          <a:prstGeom prst="rightBrace">
            <a:avLst>
              <a:gd name="adj1" fmla="val 54346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071938" y="3071813"/>
            <a:ext cx="500062" cy="2857500"/>
          </a:xfrm>
          <a:prstGeom prst="rightBrace">
            <a:avLst>
              <a:gd name="adj1" fmla="val 5513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94" name="TextBox 11"/>
          <p:cNvSpPr txBox="1">
            <a:spLocks noChangeArrowheads="1"/>
          </p:cNvSpPr>
          <p:nvPr/>
        </p:nvSpPr>
        <p:spPr bwMode="auto">
          <a:xfrm>
            <a:off x="857250" y="500063"/>
            <a:ext cx="542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Шесть форм капитала, необходимых для развития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857250" y="857250"/>
            <a:ext cx="7215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6" name="TextBox 14"/>
          <p:cNvSpPr txBox="1">
            <a:spLocks noChangeArrowheads="1"/>
          </p:cNvSpPr>
          <p:nvPr/>
        </p:nvSpPr>
        <p:spPr bwMode="auto">
          <a:xfrm>
            <a:off x="3929063" y="1714500"/>
            <a:ext cx="928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Знания</a:t>
            </a:r>
          </a:p>
        </p:txBody>
      </p:sp>
      <p:sp>
        <p:nvSpPr>
          <p:cNvPr id="41997" name="TextBox 15"/>
          <p:cNvSpPr txBox="1">
            <a:spLocks noChangeArrowheads="1"/>
          </p:cNvSpPr>
          <p:nvPr/>
        </p:nvSpPr>
        <p:spPr bwMode="auto">
          <a:xfrm>
            <a:off x="357188" y="5286375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latin typeface="Calibri" pitchFamily="34" charset="0"/>
              </a:rPr>
              <a:t>Труд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4286250"/>
            <a:ext cx="2214563" cy="868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1700" u="sng">
                <a:latin typeface="Calibri" pitchFamily="34" charset="0"/>
              </a:rPr>
              <a:t>Природные и производственные ресурсы</a:t>
            </a:r>
          </a:p>
        </p:txBody>
      </p:sp>
      <p:sp>
        <p:nvSpPr>
          <p:cNvPr id="41999" name="TextBox 17"/>
          <p:cNvSpPr txBox="1">
            <a:spLocks noChangeArrowheads="1"/>
          </p:cNvSpPr>
          <p:nvPr/>
        </p:nvSpPr>
        <p:spPr bwMode="auto">
          <a:xfrm>
            <a:off x="1500188" y="378618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u="sng">
                <a:latin typeface="Calibri" pitchFamily="34" charset="0"/>
              </a:rPr>
              <a:t>Финансы</a:t>
            </a:r>
          </a:p>
        </p:txBody>
      </p:sp>
      <p:sp>
        <p:nvSpPr>
          <p:cNvPr id="42000" name="TextBox 18"/>
          <p:cNvSpPr txBox="1">
            <a:spLocks noChangeArrowheads="1"/>
          </p:cNvSpPr>
          <p:nvPr/>
        </p:nvSpPr>
        <p:spPr bwMode="auto">
          <a:xfrm>
            <a:off x="1500188" y="2928938"/>
            <a:ext cx="1928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Инвестиционный климат</a:t>
            </a:r>
          </a:p>
        </p:txBody>
      </p:sp>
      <p:sp>
        <p:nvSpPr>
          <p:cNvPr id="42001" name="TextBox 19"/>
          <p:cNvSpPr txBox="1">
            <a:spLocks noChangeArrowheads="1"/>
          </p:cNvSpPr>
          <p:nvPr/>
        </p:nvSpPr>
        <p:spPr bwMode="auto">
          <a:xfrm>
            <a:off x="2714625" y="228600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Социальный капитал</a:t>
            </a:r>
          </a:p>
        </p:txBody>
      </p:sp>
      <p:sp>
        <p:nvSpPr>
          <p:cNvPr id="42002" name="TextBox 21"/>
          <p:cNvSpPr txBox="1">
            <a:spLocks noChangeArrowheads="1"/>
          </p:cNvSpPr>
          <p:nvPr/>
        </p:nvSpPr>
        <p:spPr bwMode="auto">
          <a:xfrm>
            <a:off x="4429125" y="3714750"/>
            <a:ext cx="1714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Совокупный капитал, необходимый для развития инвестиционной экономики</a:t>
            </a:r>
          </a:p>
        </p:txBody>
      </p:sp>
      <p:sp>
        <p:nvSpPr>
          <p:cNvPr id="42003" name="TextBox 22"/>
          <p:cNvSpPr txBox="1">
            <a:spLocks noChangeArrowheads="1"/>
          </p:cNvSpPr>
          <p:nvPr/>
        </p:nvSpPr>
        <p:spPr bwMode="auto">
          <a:xfrm>
            <a:off x="6357938" y="3643313"/>
            <a:ext cx="2000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Совокупный капитал, необходимый для развития инновационной экономики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1500188" y="357188"/>
            <a:ext cx="4643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Основы стратегического менеджмента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71625" y="642938"/>
            <a:ext cx="6786563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071813" y="5643563"/>
            <a:ext cx="6072187" cy="8572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57625" y="4786313"/>
            <a:ext cx="5286375" cy="8572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3929063"/>
            <a:ext cx="4572000" cy="8572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57813" y="3071813"/>
            <a:ext cx="3786187" cy="85725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08" name="TextBox 21"/>
          <p:cNvSpPr txBox="1">
            <a:spLocks noChangeArrowheads="1"/>
          </p:cNvSpPr>
          <p:nvPr/>
        </p:nvSpPr>
        <p:spPr bwMode="auto">
          <a:xfrm>
            <a:off x="6072188" y="314325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СТРАТЕГИЧЕСКИЙ МЕНЕДЖМЕНТ</a:t>
            </a:r>
          </a:p>
        </p:txBody>
      </p:sp>
      <p:sp>
        <p:nvSpPr>
          <p:cNvPr id="51209" name="TextBox 22"/>
          <p:cNvSpPr txBox="1">
            <a:spLocks noChangeArrowheads="1"/>
          </p:cNvSpPr>
          <p:nvPr/>
        </p:nvSpPr>
        <p:spPr bwMode="auto">
          <a:xfrm>
            <a:off x="5000625" y="4143375"/>
            <a:ext cx="3929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СТРАТЕГИЧЕСКОЕ ПЛАНИРОВАНИЕ</a:t>
            </a:r>
          </a:p>
        </p:txBody>
      </p:sp>
      <p:sp>
        <p:nvSpPr>
          <p:cNvPr id="51210" name="TextBox 23"/>
          <p:cNvSpPr txBox="1">
            <a:spLocks noChangeArrowheads="1"/>
          </p:cNvSpPr>
          <p:nvPr/>
        </p:nvSpPr>
        <p:spPr bwMode="auto">
          <a:xfrm>
            <a:off x="4000500" y="5000625"/>
            <a:ext cx="4500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ДОЛГОСРОЧНОЕ ПЛАНИРОВАНИЕ</a:t>
            </a:r>
          </a:p>
        </p:txBody>
      </p:sp>
      <p:sp>
        <p:nvSpPr>
          <p:cNvPr id="51211" name="TextBox 24"/>
          <p:cNvSpPr txBox="1">
            <a:spLocks noChangeArrowheads="1"/>
          </p:cNvSpPr>
          <p:nvPr/>
        </p:nvSpPr>
        <p:spPr bwMode="auto">
          <a:xfrm>
            <a:off x="3857625" y="5857875"/>
            <a:ext cx="4071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БЮДЖЕТНОЕ ПЛАНИРОВАНИЕ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5429250" y="1714500"/>
            <a:ext cx="571500" cy="1214438"/>
          </a:xfrm>
          <a:prstGeom prst="down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572000" y="2571750"/>
            <a:ext cx="571500" cy="1214438"/>
          </a:xfrm>
          <a:prstGeom prst="down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714750" y="3429000"/>
            <a:ext cx="571500" cy="1214438"/>
          </a:xfrm>
          <a:prstGeom prst="down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928938" y="4286250"/>
            <a:ext cx="571500" cy="1214438"/>
          </a:xfrm>
          <a:prstGeom prst="down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16" name="TextBox 29"/>
          <p:cNvSpPr txBox="1">
            <a:spLocks noChangeArrowheads="1"/>
          </p:cNvSpPr>
          <p:nvPr/>
        </p:nvSpPr>
        <p:spPr bwMode="auto">
          <a:xfrm>
            <a:off x="4714875" y="1143000"/>
            <a:ext cx="200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Стратегическое мышление</a:t>
            </a:r>
          </a:p>
        </p:txBody>
      </p:sp>
      <p:sp>
        <p:nvSpPr>
          <p:cNvPr id="51217" name="TextBox 30"/>
          <p:cNvSpPr txBox="1">
            <a:spLocks noChangeArrowheads="1"/>
          </p:cNvSpPr>
          <p:nvPr/>
        </p:nvSpPr>
        <p:spPr bwMode="auto">
          <a:xfrm>
            <a:off x="4143375" y="1928813"/>
            <a:ext cx="1357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Видение будущего</a:t>
            </a:r>
          </a:p>
        </p:txBody>
      </p:sp>
      <p:sp>
        <p:nvSpPr>
          <p:cNvPr id="51218" name="TextBox 31"/>
          <p:cNvSpPr txBox="1">
            <a:spLocks noChangeArrowheads="1"/>
          </p:cNvSpPr>
          <p:nvPr/>
        </p:nvSpPr>
        <p:spPr bwMode="auto">
          <a:xfrm>
            <a:off x="3429000" y="2786063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Прогноз будущего</a:t>
            </a:r>
          </a:p>
        </p:txBody>
      </p:sp>
      <p:sp>
        <p:nvSpPr>
          <p:cNvPr id="51219" name="TextBox 32"/>
          <p:cNvSpPr txBox="1">
            <a:spLocks noChangeArrowheads="1"/>
          </p:cNvSpPr>
          <p:nvPr/>
        </p:nvSpPr>
        <p:spPr bwMode="auto">
          <a:xfrm>
            <a:off x="2500313" y="3643313"/>
            <a:ext cx="1500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Исполнение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75" y="1571625"/>
            <a:ext cx="7715250" cy="33575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27" name="TextBox 2"/>
          <p:cNvSpPr txBox="1">
            <a:spLocks noChangeArrowheads="1"/>
          </p:cNvSpPr>
          <p:nvPr/>
        </p:nvSpPr>
        <p:spPr bwMode="auto">
          <a:xfrm>
            <a:off x="1143000" y="2143125"/>
            <a:ext cx="67865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Стратегия </a:t>
            </a:r>
            <a:r>
              <a:rPr lang="ru-RU">
                <a:latin typeface="Calibri" pitchFamily="34" charset="0"/>
              </a:rPr>
              <a:t>– это модель поведения в потоке будущих событий, позволяющая организации наилучшем способом использовать имеющиеся ресурсы, чтобы исполнить свою миссию и добиться устойчивых конкурентных преимуществ.</a:t>
            </a:r>
            <a:r>
              <a:rPr lang="ru-RU" b="1">
                <a:latin typeface="Calibri" pitchFamily="34" charset="0"/>
              </a:rPr>
              <a:t> 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581</Words>
  <Application>Microsoft Office PowerPoint</Application>
  <PresentationFormat>Экран (4:3)</PresentationFormat>
  <Paragraphs>214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СТРАТЕГИЧЕСКИЙ МЕНЕДЖМЕНТ В СИСТЕМЕ ОБРАЗОВАНИЯ</vt:lpstr>
      <vt:lpstr>Слайд 2</vt:lpstr>
      <vt:lpstr>Слайд 3</vt:lpstr>
      <vt:lpstr>Seen First Thinking first Doing First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МЕНЕДЖМЕНТ В СИСТЕМЕ ОБРОЗОВАНИЯ</dc:title>
  <dc:creator>Илья</dc:creator>
  <cp:lastModifiedBy>Putra</cp:lastModifiedBy>
  <cp:revision>190</cp:revision>
  <dcterms:created xsi:type="dcterms:W3CDTF">2011-11-01T00:02:38Z</dcterms:created>
  <dcterms:modified xsi:type="dcterms:W3CDTF">2013-07-04T13:56:46Z</dcterms:modified>
</cp:coreProperties>
</file>